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64"/>
  </p:notesMasterIdLst>
  <p:sldIdLst>
    <p:sldId id="447" r:id="rId2"/>
    <p:sldId id="333" r:id="rId3"/>
    <p:sldId id="334" r:id="rId4"/>
    <p:sldId id="323" r:id="rId5"/>
    <p:sldId id="342" r:id="rId6"/>
    <p:sldId id="437" r:id="rId7"/>
    <p:sldId id="321" r:id="rId8"/>
    <p:sldId id="378" r:id="rId9"/>
    <p:sldId id="379" r:id="rId10"/>
    <p:sldId id="375" r:id="rId11"/>
    <p:sldId id="403" r:id="rId12"/>
    <p:sldId id="359" r:id="rId13"/>
    <p:sldId id="376" r:id="rId14"/>
    <p:sldId id="374" r:id="rId15"/>
    <p:sldId id="377" r:id="rId16"/>
    <p:sldId id="324" r:id="rId17"/>
    <p:sldId id="325" r:id="rId18"/>
    <p:sldId id="402" r:id="rId19"/>
    <p:sldId id="436" r:id="rId20"/>
    <p:sldId id="322" r:id="rId21"/>
    <p:sldId id="383" r:id="rId22"/>
    <p:sldId id="384" r:id="rId23"/>
    <p:sldId id="393" r:id="rId24"/>
    <p:sldId id="352" r:id="rId25"/>
    <p:sldId id="394" r:id="rId26"/>
    <p:sldId id="395" r:id="rId27"/>
    <p:sldId id="400" r:id="rId28"/>
    <p:sldId id="401" r:id="rId29"/>
    <p:sldId id="389" r:id="rId30"/>
    <p:sldId id="397" r:id="rId31"/>
    <p:sldId id="398" r:id="rId32"/>
    <p:sldId id="434" r:id="rId33"/>
    <p:sldId id="387" r:id="rId34"/>
    <p:sldId id="388" r:id="rId35"/>
    <p:sldId id="439" r:id="rId36"/>
    <p:sldId id="435" r:id="rId37"/>
    <p:sldId id="411" r:id="rId38"/>
    <p:sldId id="408" r:id="rId39"/>
    <p:sldId id="410" r:id="rId40"/>
    <p:sldId id="433" r:id="rId41"/>
    <p:sldId id="343" r:id="rId42"/>
    <p:sldId id="420" r:id="rId43"/>
    <p:sldId id="418" r:id="rId44"/>
    <p:sldId id="422" r:id="rId45"/>
    <p:sldId id="423" r:id="rId46"/>
    <p:sldId id="426" r:id="rId47"/>
    <p:sldId id="427" r:id="rId48"/>
    <p:sldId id="429" r:id="rId49"/>
    <p:sldId id="350" r:id="rId50"/>
    <p:sldId id="432" r:id="rId51"/>
    <p:sldId id="431" r:id="rId52"/>
    <p:sldId id="438" r:id="rId53"/>
    <p:sldId id="441" r:id="rId54"/>
    <p:sldId id="442" r:id="rId55"/>
    <p:sldId id="443" r:id="rId56"/>
    <p:sldId id="444" r:id="rId57"/>
    <p:sldId id="445" r:id="rId58"/>
    <p:sldId id="446" r:id="rId59"/>
    <p:sldId id="281" r:id="rId60"/>
    <p:sldId id="449" r:id="rId61"/>
    <p:sldId id="450" r:id="rId62"/>
    <p:sldId id="44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B硬體設計" id="{9E4EA13E-B016-4FA6-A979-1DEDE4831DC4}">
          <p14:sldIdLst>
            <p14:sldId id="447"/>
            <p14:sldId id="333"/>
            <p14:sldId id="334"/>
            <p14:sldId id="323"/>
            <p14:sldId id="342"/>
            <p14:sldId id="437"/>
            <p14:sldId id="321"/>
            <p14:sldId id="378"/>
            <p14:sldId id="379"/>
            <p14:sldId id="375"/>
            <p14:sldId id="403"/>
            <p14:sldId id="359"/>
            <p14:sldId id="376"/>
            <p14:sldId id="374"/>
            <p14:sldId id="377"/>
            <p14:sldId id="324"/>
            <p14:sldId id="325"/>
            <p14:sldId id="402"/>
            <p14:sldId id="436"/>
            <p14:sldId id="322"/>
            <p14:sldId id="383"/>
            <p14:sldId id="384"/>
            <p14:sldId id="393"/>
            <p14:sldId id="352"/>
            <p14:sldId id="394"/>
            <p14:sldId id="395"/>
            <p14:sldId id="400"/>
            <p14:sldId id="401"/>
            <p14:sldId id="389"/>
            <p14:sldId id="397"/>
            <p14:sldId id="398"/>
            <p14:sldId id="434"/>
            <p14:sldId id="387"/>
            <p14:sldId id="388"/>
            <p14:sldId id="439"/>
            <p14:sldId id="435"/>
            <p14:sldId id="411"/>
            <p14:sldId id="408"/>
            <p14:sldId id="410"/>
            <p14:sldId id="433"/>
            <p14:sldId id="343"/>
            <p14:sldId id="420"/>
            <p14:sldId id="418"/>
            <p14:sldId id="422"/>
            <p14:sldId id="423"/>
            <p14:sldId id="426"/>
            <p14:sldId id="427"/>
            <p14:sldId id="429"/>
            <p14:sldId id="350"/>
            <p14:sldId id="432"/>
            <p14:sldId id="431"/>
            <p14:sldId id="438"/>
            <p14:sldId id="441"/>
            <p14:sldId id="442"/>
            <p14:sldId id="443"/>
            <p14:sldId id="444"/>
            <p14:sldId id="445"/>
            <p14:sldId id="446"/>
            <p14:sldId id="281"/>
            <p14:sldId id="449"/>
            <p14:sldId id="450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cyYang[楊雅雯]" initials="N" lastIdx="1" clrIdx="0">
    <p:extLst>
      <p:ext uri="{19B8F6BF-5375-455C-9EA6-DF929625EA0E}">
        <p15:presenceInfo xmlns:p15="http://schemas.microsoft.com/office/powerpoint/2012/main" userId="S-1-5-21-756958733-905724965-48716514-132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AA5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9" autoAdjust="0"/>
    <p:restoredTop sz="88102" autoAdjust="0"/>
  </p:normalViewPr>
  <p:slideViewPr>
    <p:cSldViewPr>
      <p:cViewPr varScale="1">
        <p:scale>
          <a:sx n="75" d="100"/>
          <a:sy n="75" d="100"/>
        </p:scale>
        <p:origin x="778" y="53"/>
      </p:cViewPr>
      <p:guideLst>
        <p:guide orient="horz" pos="1706"/>
        <p:guide pos="2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C9EAF-9E64-42AE-9C45-F831585F04E7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3023B-C46D-4CA0-BDE4-3B4CD16A2F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50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29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dirty="0"/>
                  <a:t>在</a:t>
                </a:r>
                <a:r>
                  <a:rPr lang="en-US" altLang="zh-TW" sz="1200" dirty="0"/>
                  <a:t>Data</a:t>
                </a:r>
                <a:r>
                  <a:rPr lang="zh-TW" altLang="en-US" sz="1200" dirty="0"/>
                  <a:t>階段，</a:t>
                </a:r>
                <a:r>
                  <a:rPr lang="en-US" altLang="zh-TW" sz="1200" dirty="0"/>
                  <a:t>Rx Controller</a:t>
                </a:r>
                <a:r>
                  <a:rPr lang="zh-TW" altLang="en-US" sz="1200" dirty="0"/>
                  <a:t>會取樣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zh-TW" altLang="en-US" sz="1200" i="1">
                        <a:latin typeface="Cambria Math" panose="02040503050406030204" pitchFamily="18" charset="0"/>
                      </a:rPr>
                      <m:t>、</m:t>
                    </m:r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1200" dirty="0"/>
                  <a:t>、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zh-TW" altLang="en-US" sz="12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zh-TW" altLang="en-US" sz="1200" dirty="0"/>
                  <a:t> 、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200" dirty="0"/>
                  <a:t>這五個點的值。</a:t>
                </a:r>
                <a:endParaRPr lang="en-US" altLang="zh-TW" sz="1200" dirty="0"/>
              </a:p>
              <a:p>
                <a:r>
                  <a:rPr lang="zh-TW" altLang="en-US" sz="1200" dirty="0"/>
                  <a:t>同時比較五個點的值是否一致。</a:t>
                </a:r>
                <a:endParaRPr lang="en-US" altLang="zh-TW" sz="1200" dirty="0"/>
              </a:p>
              <a:p>
                <a:r>
                  <a:rPr lang="zh-TW" altLang="en-US" sz="1200" dirty="0"/>
                  <a:t>如果五個點的值一致，會放進</a:t>
                </a:r>
                <a:r>
                  <a:rPr lang="en-US" altLang="zh-TW" sz="1200" dirty="0"/>
                  <a:t>rx_s2p</a:t>
                </a:r>
                <a:r>
                  <a:rPr lang="zh-TW" altLang="en-US" sz="1200" dirty="0"/>
                  <a:t>的暫存器中，做位移。</a:t>
                </a:r>
                <a:endParaRPr lang="en-US" altLang="zh-TW" sz="1200" dirty="0"/>
              </a:p>
              <a:p>
                <a:r>
                  <a:rPr lang="zh-TW" altLang="en-US" sz="1200" dirty="0"/>
                  <a:t>並在</a:t>
                </a:r>
                <a:r>
                  <a:rPr lang="en-US" altLang="zh-TW" sz="1200" dirty="0"/>
                  <a:t>STOP</a:t>
                </a:r>
                <a:r>
                  <a:rPr lang="zh-TW" altLang="en-US" sz="1200" dirty="0"/>
                  <a:t>狀態下將</a:t>
                </a:r>
                <a:r>
                  <a:rPr lang="en-US" altLang="zh-TW" sz="1200" dirty="0" err="1"/>
                  <a:t>Dout</a:t>
                </a:r>
                <a:r>
                  <a:rPr lang="zh-TW" altLang="en-US" sz="1200" dirty="0"/>
                  <a:t>傳送出去。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dirty="0"/>
                  <a:t>在</a:t>
                </a:r>
                <a:r>
                  <a:rPr lang="en-US" altLang="zh-TW" sz="1200" dirty="0"/>
                  <a:t>Data</a:t>
                </a:r>
                <a:r>
                  <a:rPr lang="zh-TW" altLang="en-US" sz="1200" dirty="0"/>
                  <a:t>階段，</a:t>
                </a:r>
                <a:r>
                  <a:rPr lang="en-US" altLang="zh-TW" sz="1200" dirty="0"/>
                  <a:t>Rx Controller</a:t>
                </a:r>
                <a:r>
                  <a:rPr lang="zh-TW" altLang="en-US" sz="1200" dirty="0"/>
                  <a:t>會取樣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3/(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16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、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 7/(16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8/(16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、</a:t>
                </a:r>
                <a:r>
                  <a:rPr lang="en-US" altLang="zh-TW" sz="1200" dirty="0"/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9/16</a:t>
                </a:r>
                <a:r>
                  <a:rPr lang="zh-TW" altLang="en-US" sz="1200" dirty="0"/>
                  <a:t> 、</a:t>
                </a:r>
                <a:r>
                  <a:rPr lang="en-US" altLang="zh-TW" sz="1200" dirty="0"/>
                  <a:t>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12/(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16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  </a:t>
                </a:r>
                <a:r>
                  <a:rPr lang="zh-TW" altLang="en-US" sz="1200" dirty="0"/>
                  <a:t>這五個點的值。</a:t>
                </a:r>
                <a:endParaRPr lang="en-US" altLang="zh-TW" sz="1200" dirty="0"/>
              </a:p>
              <a:p>
                <a:r>
                  <a:rPr lang="zh-TW" altLang="en-US" sz="1200" dirty="0"/>
                  <a:t>同時比較五個點的值是否一致。</a:t>
                </a:r>
                <a:endParaRPr lang="en-US" altLang="zh-TW" sz="1200" dirty="0"/>
              </a:p>
              <a:p>
                <a:r>
                  <a:rPr lang="zh-TW" altLang="en-US" sz="1200" dirty="0"/>
                  <a:t>如果五個點的值一致，會放進</a:t>
                </a:r>
                <a:r>
                  <a:rPr lang="en-US" altLang="zh-TW" sz="1200" dirty="0"/>
                  <a:t>rx_s2p</a:t>
                </a:r>
                <a:r>
                  <a:rPr lang="zh-TW" altLang="en-US" sz="1200" dirty="0"/>
                  <a:t>的暫存器中，做位移。</a:t>
                </a:r>
                <a:endParaRPr lang="en-US" altLang="zh-TW" sz="1200" dirty="0"/>
              </a:p>
              <a:p>
                <a:r>
                  <a:rPr lang="zh-TW" altLang="en-US" sz="1200" dirty="0"/>
                  <a:t>並在</a:t>
                </a:r>
                <a:r>
                  <a:rPr lang="en-US" altLang="zh-TW" sz="1200" dirty="0"/>
                  <a:t>STOP</a:t>
                </a:r>
                <a:r>
                  <a:rPr lang="zh-TW" altLang="en-US" sz="1200" dirty="0"/>
                  <a:t>狀態下將</a:t>
                </a:r>
                <a:r>
                  <a:rPr lang="en-US" altLang="zh-TW" sz="1200" dirty="0" err="1"/>
                  <a:t>Dout</a:t>
                </a:r>
                <a:r>
                  <a:rPr lang="zh-TW" altLang="en-US" sz="1200" dirty="0"/>
                  <a:t>傳送出去。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22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02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83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12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14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82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23B-C46D-4CA0-BDE4-3B4CD16A2F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74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34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08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4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4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391925"/>
            <a:ext cx="10515600" cy="4788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5A59ECF-B3B0-4026-B51C-F3BDDF18066F}"/>
              </a:ext>
            </a:extLst>
          </p:cNvPr>
          <p:cNvCxnSpPr/>
          <p:nvPr userDrawn="1"/>
        </p:nvCxnSpPr>
        <p:spPr>
          <a:xfrm>
            <a:off x="681070" y="1254935"/>
            <a:ext cx="1081514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4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71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4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63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15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36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E31A9C-2572-4213-AA8D-054AEBDEA30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4E4A-4EB9-4864-97F3-B87BEA12BE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03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8" Type="http://schemas.openxmlformats.org/officeDocument/2006/relationships/image" Target="../media/image4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0.png"/><Relationship Id="rId10" Type="http://schemas.openxmlformats.org/officeDocument/2006/relationships/image" Target="../media/image43.png"/><Relationship Id="rId1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1.xml"/><Relationship Id="rId4" Type="http://schemas.openxmlformats.org/officeDocument/2006/relationships/hyperlink" Target="Fianl_v3.pptx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9B8494-EA57-4348-9774-DD644E0C0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APB-UART Design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5B07C52-1CD4-4BAE-B0CF-6D94C6550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2024 /11/22 Nancy Yang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33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3F021-6229-4B6F-8FCF-FE197EE7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</a:t>
            </a:r>
            <a:r>
              <a:rPr lang="zh-TW" altLang="en-US" dirty="0"/>
              <a:t>操作流程 </a:t>
            </a:r>
            <a:r>
              <a:rPr lang="en-US" altLang="zh-TW" dirty="0"/>
              <a:t>&amp; FSM</a:t>
            </a:r>
            <a:endParaRPr lang="zh-TW" altLang="en-US" dirty="0"/>
          </a:p>
        </p:txBody>
      </p:sp>
      <p:pic>
        <p:nvPicPr>
          <p:cNvPr id="4" name="Picture 2" descr="機器產生的替代文字:&#10;Figure玉1showstheoperationalactivityOftheAPB&#10;PREADY=1&#10;andno&#10;transfer&#10;NOtransfer&#10;IDLE&#10;PSELx=0&#10;PENABLE=0&#10;Transfer&#10;SETUP&#10;PSELx=1&#10;PENABLE=0&#10;PREADY=1&#10;andtransfer&#10;PREADY=0&#10;ACCESS&#10;PSELx=1&#10;PENABLE=1&#10;Figure3·1Statediagram">
            <a:extLst>
              <a:ext uri="{FF2B5EF4-FFF2-40B4-BE49-F238E27FC236}">
                <a16:creationId xmlns:a16="http://schemas.microsoft.com/office/drawing/2014/main" id="{F1915FBF-1F95-4107-9D17-F9F48807D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10291" b="9772"/>
          <a:stretch/>
        </p:blipFill>
        <p:spPr bwMode="auto">
          <a:xfrm>
            <a:off x="7320000" y="3318295"/>
            <a:ext cx="3854264" cy="35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60D51F8-5DCD-41CE-96D5-3E7E5A7AFFDA}"/>
              </a:ext>
            </a:extLst>
          </p:cNvPr>
          <p:cNvSpPr txBox="1">
            <a:spLocks/>
          </p:cNvSpPr>
          <p:nvPr/>
        </p:nvSpPr>
        <p:spPr>
          <a:xfrm>
            <a:off x="845127" y="1391924"/>
            <a:ext cx="5749983" cy="53860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/>
              <a:t>IDLE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zh-TW" dirty="0"/>
              <a:t>沒有傳輸正在進行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/>
              <a:t>SETUP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需要進行傳輸時，</a:t>
            </a:r>
            <a:r>
              <a:rPr lang="zh-TW" altLang="zh-TW" dirty="0"/>
              <a:t>相應的</a:t>
            </a:r>
            <a:r>
              <a:rPr lang="en-US" altLang="zh-TW" dirty="0"/>
              <a:t>Slave</a:t>
            </a:r>
            <a:r>
              <a:rPr lang="zh-TW" altLang="zh-TW" dirty="0"/>
              <a:t>選擇信號PSELx被拉高</a:t>
            </a:r>
            <a:r>
              <a:rPr lang="zh-TW" altLang="en-US" dirty="0"/>
              <a:t>，</a:t>
            </a:r>
            <a:r>
              <a:rPr lang="zh-TW" altLang="zh-TW" dirty="0"/>
              <a:t>停留一個</a:t>
            </a:r>
            <a:r>
              <a:rPr lang="en-US" altLang="zh-TW" dirty="0" err="1"/>
              <a:t>Clk</a:t>
            </a:r>
            <a:r>
              <a:rPr lang="en-US" altLang="zh-TW" dirty="0"/>
              <a:t> Cycle</a:t>
            </a:r>
            <a:r>
              <a:rPr lang="zh-TW" altLang="en-US" dirty="0"/>
              <a:t>，進入</a:t>
            </a:r>
            <a:r>
              <a:rPr lang="zh-TW" altLang="zh-TW" dirty="0"/>
              <a:t>ACCESS 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/>
              <a:t>ACCESS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zh-TW" dirty="0"/>
              <a:t>PENABLE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，可以開始傳輸，</a:t>
            </a:r>
            <a:r>
              <a:rPr lang="zh-TW" altLang="zh-TW" dirty="0"/>
              <a:t> </a:t>
            </a:r>
            <a:r>
              <a:rPr lang="en-US" altLang="zh-TW" dirty="0"/>
              <a:t>Slave</a:t>
            </a:r>
            <a:r>
              <a:rPr lang="zh-TW" altLang="en-US" dirty="0"/>
              <a:t>的</a:t>
            </a:r>
            <a:r>
              <a:rPr lang="zh-TW" altLang="zh-TW" dirty="0"/>
              <a:t>PREADY</a:t>
            </a:r>
            <a:r>
              <a:rPr lang="zh-TW" altLang="en-US" dirty="0"/>
              <a:t>控制是否傳輸完成。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zh-TW" dirty="0"/>
              <a:t>PREADY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zh-TW" altLang="zh-TW" dirty="0"/>
              <a:t>停留在ACCESS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zh-TW" dirty="0"/>
              <a:t>PREADY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，退出</a:t>
            </a:r>
            <a:r>
              <a:rPr lang="zh-TW" altLang="zh-TW" dirty="0"/>
              <a:t>ACCESS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dirty="0"/>
              <a:t>不需要更多傳輸</a:t>
            </a:r>
            <a:r>
              <a:rPr lang="zh-TW" altLang="en-US" dirty="0"/>
              <a:t>，</a:t>
            </a:r>
            <a:r>
              <a:rPr lang="zh-TW" altLang="zh-TW" dirty="0"/>
              <a:t>回到IDLE。</a:t>
            </a:r>
            <a:endParaRPr lang="en-US" altLang="zh-TW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zh-TW" dirty="0"/>
              <a:t>還有另一個傳輸</a:t>
            </a:r>
            <a:r>
              <a:rPr lang="zh-TW" altLang="en-US" dirty="0"/>
              <a:t>，</a:t>
            </a:r>
            <a:r>
              <a:rPr lang="zh-TW" altLang="zh-TW" dirty="0"/>
              <a:t>進入SETUP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C0DDA88C-D330-4A6A-8391-76D8356D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17" y="333000"/>
            <a:ext cx="5683830" cy="2822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277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741EA-4B55-495E-9A5D-CC6E7033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</a:t>
            </a:r>
            <a:r>
              <a:rPr lang="zh-TW" altLang="en-US" dirty="0"/>
              <a:t> </a:t>
            </a:r>
            <a:r>
              <a:rPr lang="en-US" altLang="zh-TW" dirty="0"/>
              <a:t>Bridge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C357E1-905D-41C1-9552-BC5B54B5D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9" y="1341000"/>
            <a:ext cx="8685645" cy="5328000"/>
          </a:xfrm>
        </p:spPr>
      </p:pic>
      <p:sp>
        <p:nvSpPr>
          <p:cNvPr id="6" name="右大括弧 5">
            <a:extLst>
              <a:ext uri="{FF2B5EF4-FFF2-40B4-BE49-F238E27FC236}">
                <a16:creationId xmlns:a16="http://schemas.microsoft.com/office/drawing/2014/main" id="{05B9B1F9-1D77-407B-B5B8-5A5531CC2CCA}"/>
              </a:ext>
            </a:extLst>
          </p:cNvPr>
          <p:cNvSpPr/>
          <p:nvPr/>
        </p:nvSpPr>
        <p:spPr>
          <a:xfrm>
            <a:off x="9192000" y="2061000"/>
            <a:ext cx="432000" cy="180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9A312E-EA80-49CB-B0BA-FBD356806C17}"/>
              </a:ext>
            </a:extLst>
          </p:cNvPr>
          <p:cNvSpPr txBox="1"/>
          <p:nvPr/>
        </p:nvSpPr>
        <p:spPr>
          <a:xfrm>
            <a:off x="9722955" y="2637834"/>
            <a:ext cx="2106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PSEL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PENABLE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行為模式</a:t>
            </a:r>
          </a:p>
        </p:txBody>
      </p:sp>
    </p:spTree>
    <p:extLst>
      <p:ext uri="{BB962C8B-B14F-4D97-AF65-F5344CB8AC3E}">
        <p14:creationId xmlns:p14="http://schemas.microsoft.com/office/powerpoint/2010/main" val="17520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2C17-6ABD-4A92-BCDA-EC06D66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WRITE Waveform Spec (No wait states)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188FA15-69B8-44E5-8028-112B184A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" b="16196"/>
          <a:stretch/>
        </p:blipFill>
        <p:spPr>
          <a:xfrm>
            <a:off x="1652885" y="1548712"/>
            <a:ext cx="8355663" cy="47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5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2C17-6ABD-4A92-BCDA-EC06D66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WRITE Waveform Spec (No wait states)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6755A7-D351-43B5-9377-BCB39C127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81" y="2466915"/>
            <a:ext cx="10617969" cy="26444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E4BAF6-B9B7-4670-B232-86605886C960}"/>
              </a:ext>
            </a:extLst>
          </p:cNvPr>
          <p:cNvSpPr/>
          <p:nvPr/>
        </p:nvSpPr>
        <p:spPr>
          <a:xfrm>
            <a:off x="2392680" y="5461794"/>
            <a:ext cx="803529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zh-TW" sz="1600" dirty="0"/>
              <a:t>Setup phase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Clk</a:t>
            </a:r>
            <a:r>
              <a:rPr lang="zh-TW" altLang="en-US" sz="1600" dirty="0"/>
              <a:t> </a:t>
            </a:r>
            <a:r>
              <a:rPr lang="en-US" altLang="zh-TW" sz="1600" dirty="0"/>
              <a:t>cycle</a:t>
            </a:r>
            <a:r>
              <a:rPr lang="zh-TW" altLang="en-US" sz="1600" dirty="0"/>
              <a:t> </a:t>
            </a:r>
            <a:r>
              <a:rPr lang="en-US" altLang="zh-TW" sz="1600" dirty="0"/>
              <a:t>1)</a:t>
            </a:r>
            <a:r>
              <a:rPr lang="zh-TW" altLang="en-US" sz="1600" dirty="0"/>
              <a:t> </a:t>
            </a:r>
            <a:r>
              <a:rPr lang="en-US" altLang="zh-TW" sz="1600" dirty="0"/>
              <a:t>: </a:t>
            </a:r>
            <a:r>
              <a:rPr lang="zh-TW" altLang="zh-TW" sz="1600" dirty="0"/>
              <a:t>設定</a:t>
            </a:r>
            <a:r>
              <a:rPr lang="en-US" altLang="zh-TW" sz="1600" dirty="0"/>
              <a:t>PADDR</a:t>
            </a:r>
            <a:r>
              <a:rPr lang="zh-TW" altLang="zh-TW" sz="1600" dirty="0"/>
              <a:t>、</a:t>
            </a:r>
            <a:r>
              <a:rPr lang="en-US" altLang="zh-TW" sz="1600" dirty="0"/>
              <a:t>PWRITE</a:t>
            </a:r>
            <a:r>
              <a:rPr lang="zh-TW" altLang="zh-TW" sz="1600" dirty="0"/>
              <a:t>、</a:t>
            </a:r>
            <a:r>
              <a:rPr lang="en-US" altLang="zh-TW" sz="1600" dirty="0"/>
              <a:t>PSEL</a:t>
            </a:r>
            <a:r>
              <a:rPr lang="zh-TW" altLang="zh-TW" sz="1600" dirty="0"/>
              <a:t>、</a:t>
            </a:r>
            <a:r>
              <a:rPr lang="en-US" altLang="zh-TW" sz="1600" dirty="0"/>
              <a:t>PWDATA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lvl="1"/>
            <a:r>
              <a:rPr lang="en-US" altLang="zh-TW" sz="1600" dirty="0"/>
              <a:t>Access phase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Clk</a:t>
            </a:r>
            <a:r>
              <a:rPr lang="zh-TW" altLang="en-US" sz="1600" dirty="0"/>
              <a:t> </a:t>
            </a:r>
            <a:r>
              <a:rPr lang="en-US" altLang="zh-TW" sz="1600" dirty="0"/>
              <a:t>cycle</a:t>
            </a:r>
            <a:r>
              <a:rPr lang="zh-TW" altLang="en-US" sz="1600" dirty="0"/>
              <a:t> </a:t>
            </a:r>
            <a:r>
              <a:rPr lang="en-US" altLang="zh-TW" sz="1600" dirty="0"/>
              <a:t>2)</a:t>
            </a:r>
            <a:r>
              <a:rPr lang="zh-TW" altLang="en-US" sz="1600" dirty="0"/>
              <a:t> 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PENABLE</a:t>
            </a:r>
            <a:r>
              <a:rPr lang="zh-TW" altLang="zh-TW" sz="1600" dirty="0"/>
              <a:t>觸發，</a:t>
            </a:r>
            <a:r>
              <a:rPr lang="en-US" altLang="zh-TW" sz="1600" dirty="0"/>
              <a:t>PREADY</a:t>
            </a:r>
            <a:r>
              <a:rPr lang="zh-TW" altLang="zh-TW" sz="1600" dirty="0"/>
              <a:t>觸發</a:t>
            </a:r>
            <a:r>
              <a:rPr lang="en-US" altLang="zh-TW" sz="1600" dirty="0"/>
              <a:t>(Slave</a:t>
            </a:r>
            <a:r>
              <a:rPr lang="zh-TW" altLang="en-US" sz="1600" dirty="0"/>
              <a:t>準備好</a:t>
            </a:r>
            <a:r>
              <a:rPr lang="en-US" altLang="zh-TW" sz="1600" dirty="0"/>
              <a:t>)</a:t>
            </a:r>
            <a:r>
              <a:rPr lang="zh-TW" altLang="en-US" sz="1600" dirty="0"/>
              <a:t>完成傳送。</a:t>
            </a:r>
            <a:endParaRPr lang="en-US" altLang="zh-TW" sz="1600" dirty="0"/>
          </a:p>
          <a:p>
            <a:pPr lvl="1"/>
            <a:r>
              <a:rPr lang="zh-TW" altLang="en-US" sz="1600" dirty="0"/>
              <a:t>固定兩個</a:t>
            </a:r>
            <a:r>
              <a:rPr lang="en-US" altLang="zh-TW" sz="1600" dirty="0"/>
              <a:t>Cycle</a:t>
            </a:r>
            <a:r>
              <a:rPr lang="zh-TW" altLang="en-US" sz="1600" dirty="0"/>
              <a:t>來完成</a:t>
            </a:r>
            <a:r>
              <a:rPr lang="en-US" altLang="zh-TW" sz="1600" dirty="0"/>
              <a:t>Access</a:t>
            </a:r>
            <a:r>
              <a:rPr lang="zh-TW" altLang="en-US" sz="1600" dirty="0"/>
              <a:t>的</a:t>
            </a:r>
            <a:r>
              <a:rPr lang="en-US" altLang="zh-TW" sz="1600" dirty="0"/>
              <a:t>Slave </a:t>
            </a:r>
            <a:r>
              <a:rPr lang="zh-TW" altLang="en-US" sz="1600" dirty="0"/>
              <a:t>，可以將</a:t>
            </a:r>
            <a:r>
              <a:rPr lang="en-US" altLang="zh-TW" sz="1600" dirty="0"/>
              <a:t>PREADY</a:t>
            </a:r>
            <a:r>
              <a:rPr lang="zh-TW" altLang="en-US" sz="1600" dirty="0"/>
              <a:t>都設成高準位。</a:t>
            </a:r>
            <a:endParaRPr lang="en-US" altLang="zh-TW" sz="16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D10A770-ACEB-48CB-B118-51A65075A62C}"/>
              </a:ext>
            </a:extLst>
          </p:cNvPr>
          <p:cNvCxnSpPr>
            <a:cxnSpLocks/>
          </p:cNvCxnSpPr>
          <p:nvPr/>
        </p:nvCxnSpPr>
        <p:spPr>
          <a:xfrm>
            <a:off x="6004560" y="2402291"/>
            <a:ext cx="0" cy="2857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0BE216A-C655-4082-9442-3F7E6B752E62}"/>
              </a:ext>
            </a:extLst>
          </p:cNvPr>
          <p:cNvCxnSpPr>
            <a:cxnSpLocks/>
          </p:cNvCxnSpPr>
          <p:nvPr/>
        </p:nvCxnSpPr>
        <p:spPr>
          <a:xfrm>
            <a:off x="9479280" y="2466915"/>
            <a:ext cx="0" cy="2857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6070F7C-579E-43E0-90D2-55ECC2592342}"/>
              </a:ext>
            </a:extLst>
          </p:cNvPr>
          <p:cNvSpPr/>
          <p:nvPr/>
        </p:nvSpPr>
        <p:spPr>
          <a:xfrm>
            <a:off x="274128" y="1460694"/>
            <a:ext cx="803529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altLang="zh-TW" sz="1600" dirty="0"/>
              <a:t>1.</a:t>
            </a:r>
            <a:r>
              <a:rPr lang="zh-TW" altLang="en-US" sz="1600" dirty="0"/>
              <a:t> 模擬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的寫入功能正確。</a:t>
            </a:r>
            <a:endParaRPr lang="en-US" altLang="zh-TW" sz="1600" dirty="0"/>
          </a:p>
          <a:p>
            <a:pPr lvl="1"/>
            <a:r>
              <a:rPr lang="en-US" altLang="zh-TW" sz="1600" dirty="0"/>
              <a:t>2.</a:t>
            </a:r>
            <a:r>
              <a:rPr lang="zh-TW" altLang="en-US" sz="1600" dirty="0"/>
              <a:t> 模擬從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寫值進</a:t>
            </a:r>
            <a:r>
              <a:rPr lang="en-US" altLang="zh-TW" sz="1600" dirty="0"/>
              <a:t>APB UART Design</a:t>
            </a:r>
            <a:r>
              <a:rPr lang="zh-TW" altLang="en-US" sz="1600" dirty="0"/>
              <a:t>中的</a:t>
            </a:r>
            <a:r>
              <a:rPr lang="en-US" altLang="zh-TW" sz="1600" dirty="0" err="1"/>
              <a:t>Clk_freq_reg</a:t>
            </a:r>
            <a:r>
              <a:rPr lang="zh-TW" altLang="en-US" sz="1600" dirty="0"/>
              <a:t>中，功能正確。</a:t>
            </a:r>
            <a:endParaRPr lang="en-US" altLang="zh-TW" sz="1600" dirty="0"/>
          </a:p>
          <a:p>
            <a:pPr lvl="1"/>
            <a:r>
              <a:rPr lang="en-US" altLang="zh-TW" sz="1600" dirty="0"/>
              <a:t>3.</a:t>
            </a:r>
            <a:r>
              <a:rPr lang="zh-TW" altLang="en-US" sz="1600" dirty="0"/>
              <a:t> 模擬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連續寫值，</a:t>
            </a:r>
            <a:r>
              <a:rPr lang="en-US" altLang="zh-TW" sz="1600" dirty="0"/>
              <a:t>FSM</a:t>
            </a:r>
            <a:r>
              <a:rPr lang="zh-TW" altLang="en-US" sz="1600" dirty="0"/>
              <a:t>運作正確。</a:t>
            </a:r>
            <a:endParaRPr lang="en-US" altLang="zh-TW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8E156-4B04-4F01-A388-E9F002FE5C92}"/>
              </a:ext>
            </a:extLst>
          </p:cNvPr>
          <p:cNvSpPr/>
          <p:nvPr/>
        </p:nvSpPr>
        <p:spPr>
          <a:xfrm>
            <a:off x="1455425" y="4709160"/>
            <a:ext cx="10763240" cy="167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C1BB925F-19E2-41CB-BD1D-EBBCBCA0A59C}"/>
              </a:ext>
            </a:extLst>
          </p:cNvPr>
          <p:cNvSpPr/>
          <p:nvPr/>
        </p:nvSpPr>
        <p:spPr>
          <a:xfrm>
            <a:off x="1333501" y="2538340"/>
            <a:ext cx="176780" cy="96208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F457B6FF-DB12-43F8-94CE-E69D8FEB49DC}"/>
              </a:ext>
            </a:extLst>
          </p:cNvPr>
          <p:cNvSpPr/>
          <p:nvPr/>
        </p:nvSpPr>
        <p:spPr>
          <a:xfrm>
            <a:off x="1321311" y="3664237"/>
            <a:ext cx="176780" cy="144711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F5023D-4678-4296-AF10-8A6251C41FE9}"/>
              </a:ext>
            </a:extLst>
          </p:cNvPr>
          <p:cNvSpPr txBox="1"/>
          <p:nvPr/>
        </p:nvSpPr>
        <p:spPr>
          <a:xfrm>
            <a:off x="274128" y="2782669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Dummy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Signals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E024CA-6D5D-4CE2-A20F-7266FD8F6A6B}"/>
              </a:ext>
            </a:extLst>
          </p:cNvPr>
          <p:cNvSpPr txBox="1"/>
          <p:nvPr/>
        </p:nvSpPr>
        <p:spPr>
          <a:xfrm>
            <a:off x="367101" y="4064626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APB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Bridge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EF6AD95D-C112-4EA7-AC47-EB222F485631}"/>
              </a:ext>
            </a:extLst>
          </p:cNvPr>
          <p:cNvSpPr/>
          <p:nvPr/>
        </p:nvSpPr>
        <p:spPr>
          <a:xfrm>
            <a:off x="1737360" y="4877020"/>
            <a:ext cx="176780" cy="6208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8870B61-1772-4207-923E-28C5E23E93D9}"/>
              </a:ext>
            </a:extLst>
          </p:cNvPr>
          <p:cNvSpPr txBox="1"/>
          <p:nvPr/>
        </p:nvSpPr>
        <p:spPr>
          <a:xfrm>
            <a:off x="1104234" y="550993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Register file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寫入成功</a:t>
            </a:r>
          </a:p>
        </p:txBody>
      </p:sp>
    </p:spTree>
    <p:extLst>
      <p:ext uri="{BB962C8B-B14F-4D97-AF65-F5344CB8AC3E}">
        <p14:creationId xmlns:p14="http://schemas.microsoft.com/office/powerpoint/2010/main" val="27400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2C17-6ABD-4A92-BCDA-EC06D66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READ Waveform Spec (No wait states)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4FD7E1-531D-44E5-9638-FDB490D9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6" y="1481880"/>
            <a:ext cx="8399721" cy="50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316BB06-A520-4342-971C-06FC3725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29" y="2687015"/>
            <a:ext cx="11113071" cy="27877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B8E2C17-6ABD-4A92-BCDA-EC06D66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READ Waveform Spec (No wait states)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E4BAF6-B9B7-4670-B232-86605886C960}"/>
              </a:ext>
            </a:extLst>
          </p:cNvPr>
          <p:cNvSpPr/>
          <p:nvPr/>
        </p:nvSpPr>
        <p:spPr>
          <a:xfrm>
            <a:off x="2313357" y="5694003"/>
            <a:ext cx="9410699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zh-TW" sz="1600" dirty="0"/>
              <a:t>Setup phase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Clk</a:t>
            </a:r>
            <a:r>
              <a:rPr lang="zh-TW" altLang="en-US" sz="1600" dirty="0"/>
              <a:t> </a:t>
            </a:r>
            <a:r>
              <a:rPr lang="en-US" altLang="zh-TW" sz="1600" dirty="0"/>
              <a:t>cycle</a:t>
            </a:r>
            <a:r>
              <a:rPr lang="zh-TW" altLang="en-US" sz="1600" dirty="0"/>
              <a:t> </a:t>
            </a:r>
            <a:r>
              <a:rPr lang="en-US" altLang="zh-TW" sz="1600" dirty="0"/>
              <a:t>1)</a:t>
            </a:r>
            <a:r>
              <a:rPr lang="zh-TW" altLang="en-US" sz="1600" dirty="0"/>
              <a:t> </a:t>
            </a:r>
            <a:r>
              <a:rPr lang="en-US" altLang="zh-TW" sz="1600" dirty="0"/>
              <a:t>: </a:t>
            </a:r>
            <a:r>
              <a:rPr lang="zh-TW" altLang="zh-TW" sz="1600" dirty="0"/>
              <a:t>設定</a:t>
            </a:r>
            <a:r>
              <a:rPr lang="en-US" altLang="zh-TW" sz="1600" dirty="0"/>
              <a:t>PADDR</a:t>
            </a:r>
            <a:r>
              <a:rPr lang="zh-TW" altLang="zh-TW" sz="1600" dirty="0"/>
              <a:t>、</a:t>
            </a:r>
            <a:r>
              <a:rPr lang="en-US" altLang="zh-TW" sz="1600" dirty="0"/>
              <a:t>PWRITE</a:t>
            </a:r>
            <a:r>
              <a:rPr lang="zh-TW" altLang="zh-TW" sz="1600" dirty="0"/>
              <a:t>、</a:t>
            </a:r>
            <a:r>
              <a:rPr lang="en-US" altLang="zh-TW" sz="1600" dirty="0"/>
              <a:t>PSEL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lvl="1"/>
            <a:r>
              <a:rPr lang="en-US" altLang="zh-TW" sz="1600" dirty="0"/>
              <a:t>Access phase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Clk</a:t>
            </a:r>
            <a:r>
              <a:rPr lang="zh-TW" altLang="en-US" sz="1600" dirty="0"/>
              <a:t> </a:t>
            </a:r>
            <a:r>
              <a:rPr lang="en-US" altLang="zh-TW" sz="1600" dirty="0"/>
              <a:t>cycle</a:t>
            </a:r>
            <a:r>
              <a:rPr lang="zh-TW" altLang="en-US" sz="1600" dirty="0"/>
              <a:t> </a:t>
            </a:r>
            <a:r>
              <a:rPr lang="en-US" altLang="zh-TW" sz="1600" dirty="0"/>
              <a:t>2)</a:t>
            </a:r>
            <a:r>
              <a:rPr lang="zh-TW" altLang="en-US" sz="1600" dirty="0"/>
              <a:t> 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PENABLE</a:t>
            </a:r>
            <a:r>
              <a:rPr lang="zh-TW" altLang="zh-TW" sz="1600" dirty="0"/>
              <a:t>觸發，</a:t>
            </a:r>
            <a:r>
              <a:rPr lang="en-US" altLang="zh-TW" sz="1600" dirty="0"/>
              <a:t>PREADY</a:t>
            </a:r>
            <a:r>
              <a:rPr lang="zh-TW" altLang="zh-TW" sz="1600" dirty="0"/>
              <a:t>觸發</a:t>
            </a:r>
            <a:r>
              <a:rPr lang="en-US" altLang="zh-TW" sz="1600" dirty="0"/>
              <a:t>(Slave</a:t>
            </a:r>
            <a:r>
              <a:rPr lang="zh-TW" altLang="en-US" sz="1600" dirty="0"/>
              <a:t>準備好</a:t>
            </a:r>
            <a:r>
              <a:rPr lang="en-US" altLang="zh-TW" sz="1600" dirty="0"/>
              <a:t>)</a:t>
            </a:r>
            <a:r>
              <a:rPr lang="zh-TW" altLang="en-US" sz="1600" dirty="0"/>
              <a:t>完成傳送，</a:t>
            </a:r>
            <a:r>
              <a:rPr lang="en-US" altLang="zh-TW" sz="1600" dirty="0"/>
              <a:t>PRDATA</a:t>
            </a:r>
            <a:r>
              <a:rPr lang="zh-TW" altLang="en-US" sz="1600" dirty="0"/>
              <a:t>準備好。固定兩個</a:t>
            </a:r>
            <a:r>
              <a:rPr lang="en-US" altLang="zh-TW" sz="1600" dirty="0"/>
              <a:t>Cycle</a:t>
            </a:r>
            <a:r>
              <a:rPr lang="zh-TW" altLang="en-US" sz="1600" dirty="0"/>
              <a:t>來完成</a:t>
            </a:r>
            <a:r>
              <a:rPr lang="en-US" altLang="zh-TW" sz="1600" dirty="0"/>
              <a:t>Access</a:t>
            </a:r>
            <a:r>
              <a:rPr lang="zh-TW" altLang="en-US" sz="1600" dirty="0"/>
              <a:t>的</a:t>
            </a:r>
            <a:r>
              <a:rPr lang="en-US" altLang="zh-TW" sz="1600" dirty="0"/>
              <a:t>Slave </a:t>
            </a:r>
            <a:r>
              <a:rPr lang="zh-TW" altLang="en-US" sz="1600" dirty="0"/>
              <a:t>，可以將</a:t>
            </a:r>
            <a:r>
              <a:rPr lang="en-US" altLang="zh-TW" sz="1600" dirty="0"/>
              <a:t>PREADY</a:t>
            </a:r>
            <a:r>
              <a:rPr lang="zh-TW" altLang="en-US" sz="1600" dirty="0"/>
              <a:t>都設成高準位。</a:t>
            </a:r>
            <a:endParaRPr lang="en-US" altLang="zh-TW" sz="16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D10A770-ACEB-48CB-B118-51A65075A62C}"/>
              </a:ext>
            </a:extLst>
          </p:cNvPr>
          <p:cNvCxnSpPr>
            <a:cxnSpLocks/>
          </p:cNvCxnSpPr>
          <p:nvPr/>
        </p:nvCxnSpPr>
        <p:spPr>
          <a:xfrm>
            <a:off x="8333158" y="2687015"/>
            <a:ext cx="0" cy="2857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0BE216A-C655-4082-9442-3F7E6B752E62}"/>
              </a:ext>
            </a:extLst>
          </p:cNvPr>
          <p:cNvCxnSpPr>
            <a:cxnSpLocks/>
          </p:cNvCxnSpPr>
          <p:nvPr/>
        </p:nvCxnSpPr>
        <p:spPr>
          <a:xfrm>
            <a:off x="10493428" y="2687015"/>
            <a:ext cx="0" cy="2857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6070F7C-579E-43E0-90D2-55ECC2592342}"/>
              </a:ext>
            </a:extLst>
          </p:cNvPr>
          <p:cNvSpPr/>
          <p:nvPr/>
        </p:nvSpPr>
        <p:spPr>
          <a:xfrm>
            <a:off x="274128" y="1460694"/>
            <a:ext cx="803529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altLang="zh-TW" sz="1600" dirty="0"/>
              <a:t>1.</a:t>
            </a:r>
            <a:r>
              <a:rPr lang="zh-TW" altLang="en-US" sz="1600" dirty="0"/>
              <a:t> 模擬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的讀取功能正確。</a:t>
            </a:r>
            <a:endParaRPr lang="en-US" altLang="zh-TW" sz="1600" dirty="0"/>
          </a:p>
          <a:p>
            <a:pPr lvl="1"/>
            <a:r>
              <a:rPr lang="en-US" altLang="zh-TW" sz="1600" dirty="0"/>
              <a:t>2.</a:t>
            </a:r>
            <a:r>
              <a:rPr lang="zh-TW" altLang="en-US" sz="1600" dirty="0"/>
              <a:t> 模擬從</a:t>
            </a:r>
            <a:r>
              <a:rPr lang="en-US" altLang="zh-TW" sz="1600" dirty="0"/>
              <a:t>APB UART Design</a:t>
            </a:r>
            <a:r>
              <a:rPr lang="zh-TW" altLang="en-US" sz="1600" dirty="0"/>
              <a:t>中</a:t>
            </a:r>
            <a:r>
              <a:rPr lang="en-US" altLang="zh-TW" sz="1600" dirty="0"/>
              <a:t>Status reg</a:t>
            </a:r>
            <a:r>
              <a:rPr lang="zh-TW" altLang="en-US" sz="1600" dirty="0"/>
              <a:t>讀取進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，功能正確。</a:t>
            </a:r>
            <a:endParaRPr lang="en-US" altLang="zh-TW" sz="1600" dirty="0"/>
          </a:p>
          <a:p>
            <a:pPr lvl="1"/>
            <a:r>
              <a:rPr lang="en-US" altLang="zh-TW" sz="1600" dirty="0"/>
              <a:t>3.</a:t>
            </a:r>
            <a:r>
              <a:rPr lang="zh-TW" altLang="en-US" sz="1600" dirty="0"/>
              <a:t> 模擬</a:t>
            </a:r>
            <a:r>
              <a:rPr lang="en-US" altLang="zh-TW" sz="1600" dirty="0"/>
              <a:t>APB Bridge</a:t>
            </a:r>
            <a:r>
              <a:rPr lang="zh-TW" altLang="en-US" sz="1600" dirty="0"/>
              <a:t>連續讀值，</a:t>
            </a:r>
            <a:r>
              <a:rPr lang="en-US" altLang="zh-TW" sz="1600" dirty="0"/>
              <a:t>FSM</a:t>
            </a:r>
            <a:r>
              <a:rPr lang="zh-TW" altLang="en-US" sz="1600" dirty="0"/>
              <a:t>運作正確。</a:t>
            </a:r>
            <a:endParaRPr lang="en-US" altLang="zh-TW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8E156-4B04-4F01-A388-E9F002FE5C92}"/>
              </a:ext>
            </a:extLst>
          </p:cNvPr>
          <p:cNvSpPr/>
          <p:nvPr/>
        </p:nvSpPr>
        <p:spPr>
          <a:xfrm>
            <a:off x="1174929" y="3648307"/>
            <a:ext cx="9457058" cy="178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C1BB925F-19E2-41CB-BD1D-EBBCBCA0A59C}"/>
              </a:ext>
            </a:extLst>
          </p:cNvPr>
          <p:cNvSpPr/>
          <p:nvPr/>
        </p:nvSpPr>
        <p:spPr>
          <a:xfrm>
            <a:off x="1010339" y="2770549"/>
            <a:ext cx="176780" cy="96208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F457B6FF-DB12-43F8-94CE-E69D8FEB49DC}"/>
              </a:ext>
            </a:extLst>
          </p:cNvPr>
          <p:cNvSpPr/>
          <p:nvPr/>
        </p:nvSpPr>
        <p:spPr>
          <a:xfrm>
            <a:off x="998149" y="3896446"/>
            <a:ext cx="176780" cy="144711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F5023D-4678-4296-AF10-8A6251C41FE9}"/>
              </a:ext>
            </a:extLst>
          </p:cNvPr>
          <p:cNvSpPr txBox="1"/>
          <p:nvPr/>
        </p:nvSpPr>
        <p:spPr>
          <a:xfrm>
            <a:off x="-49034" y="3014878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Dummy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Signals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E024CA-6D5D-4CE2-A20F-7266FD8F6A6B}"/>
              </a:ext>
            </a:extLst>
          </p:cNvPr>
          <p:cNvSpPr txBox="1"/>
          <p:nvPr/>
        </p:nvSpPr>
        <p:spPr>
          <a:xfrm>
            <a:off x="43939" y="429683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APB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Bridge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EF6AD95D-C112-4EA7-AC47-EB222F485631}"/>
              </a:ext>
            </a:extLst>
          </p:cNvPr>
          <p:cNvSpPr/>
          <p:nvPr/>
        </p:nvSpPr>
        <p:spPr>
          <a:xfrm rot="10800000">
            <a:off x="1196370" y="2655217"/>
            <a:ext cx="192597" cy="9656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8870B61-1772-4207-923E-28C5E23E93D9}"/>
              </a:ext>
            </a:extLst>
          </p:cNvPr>
          <p:cNvSpPr txBox="1"/>
          <p:nvPr/>
        </p:nvSpPr>
        <p:spPr>
          <a:xfrm>
            <a:off x="1191896" y="23737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讀取</a:t>
            </a:r>
            <a:r>
              <a:rPr lang="en-US" altLang="zh-TW" dirty="0">
                <a:solidFill>
                  <a:srgbClr val="FF0000"/>
                </a:solidFill>
              </a:rPr>
              <a:t>Register file</a:t>
            </a:r>
            <a:r>
              <a:rPr lang="zh-TW" altLang="en-US" dirty="0">
                <a:solidFill>
                  <a:srgbClr val="FF0000"/>
                </a:solidFill>
              </a:rPr>
              <a:t>成功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A07843-2FCC-4587-8731-4B18DC8F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00" y="2349000"/>
            <a:ext cx="8046649" cy="268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37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EFDAD-5F57-4362-B90C-B7A42AC2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APB2UART_INTERFACE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250B402-D894-41F1-9BE1-6D273B7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60" y="1485000"/>
            <a:ext cx="10650873" cy="4788212"/>
          </a:xfrm>
        </p:spPr>
        <p:txBody>
          <a:bodyPr>
            <a:normAutofit/>
          </a:bodyPr>
          <a:lstStyle/>
          <a:p>
            <a:r>
              <a:rPr lang="zh-TW" altLang="en-US" dirty="0"/>
              <a:t>功能 </a:t>
            </a:r>
            <a:r>
              <a:rPr lang="en-US" altLang="zh-TW" dirty="0"/>
              <a:t>:</a:t>
            </a:r>
            <a:r>
              <a:rPr lang="zh-TW" altLang="en-US" dirty="0"/>
              <a:t> 橋接</a:t>
            </a:r>
            <a:r>
              <a:rPr lang="en-US" altLang="zh-TW" dirty="0"/>
              <a:t>APB</a:t>
            </a:r>
            <a:r>
              <a:rPr lang="zh-TW" altLang="en-US" dirty="0"/>
              <a:t> </a:t>
            </a:r>
            <a:r>
              <a:rPr lang="en-US" altLang="zh-TW" dirty="0"/>
              <a:t>Bus</a:t>
            </a:r>
            <a:r>
              <a:rPr lang="zh-TW" altLang="en-US" dirty="0"/>
              <a:t>與</a:t>
            </a:r>
            <a:r>
              <a:rPr lang="en-US" altLang="zh-TW" dirty="0"/>
              <a:t>UART</a:t>
            </a:r>
            <a:r>
              <a:rPr lang="zh-TW" altLang="en-US" dirty="0"/>
              <a:t>的暫存器檔案</a:t>
            </a:r>
            <a:r>
              <a:rPr lang="en-US" altLang="zh-TW" dirty="0"/>
              <a:t>(Register File)</a:t>
            </a:r>
          </a:p>
          <a:p>
            <a:r>
              <a:rPr lang="zh-TW" altLang="en-US" dirty="0"/>
              <a:t>目的 </a:t>
            </a:r>
            <a:r>
              <a:rPr lang="en-US" altLang="zh-TW" dirty="0"/>
              <a:t>:</a:t>
            </a:r>
            <a:r>
              <a:rPr lang="zh-TW" altLang="en-US" dirty="0"/>
              <a:t>允許</a:t>
            </a:r>
            <a:r>
              <a:rPr lang="en-US" altLang="zh-TW" dirty="0"/>
              <a:t>CPU</a:t>
            </a:r>
            <a:r>
              <a:rPr lang="zh-TW" altLang="en-US" dirty="0"/>
              <a:t>經由</a:t>
            </a:r>
            <a:r>
              <a:rPr lang="en-US" altLang="zh-TW" dirty="0"/>
              <a:t>APB</a:t>
            </a:r>
            <a:r>
              <a:rPr lang="zh-TW" altLang="en-US" dirty="0"/>
              <a:t>匯流排存取</a:t>
            </a:r>
            <a:r>
              <a:rPr lang="en-US" altLang="zh-TW" dirty="0"/>
              <a:t>UART</a:t>
            </a:r>
            <a:r>
              <a:rPr lang="zh-TW" altLang="en-US" dirty="0"/>
              <a:t>的控制暫存器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TW" altLang="en-US" dirty="0"/>
              <a:t> 將</a:t>
            </a:r>
            <a:r>
              <a:rPr lang="en-US" altLang="zh-TW" dirty="0"/>
              <a:t>APB</a:t>
            </a:r>
            <a:r>
              <a:rPr lang="zh-TW" altLang="en-US" dirty="0"/>
              <a:t>位址映射到</a:t>
            </a:r>
            <a:r>
              <a:rPr lang="en-US" altLang="zh-TW" dirty="0"/>
              <a:t>UART</a:t>
            </a:r>
            <a:r>
              <a:rPr lang="zh-TW" altLang="en-US" dirty="0"/>
              <a:t>暫存器位址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TW" altLang="en-US" dirty="0"/>
              <a:t> 控制</a:t>
            </a:r>
            <a:r>
              <a:rPr lang="en-US" altLang="zh-TW" dirty="0"/>
              <a:t>UART</a:t>
            </a:r>
            <a:r>
              <a:rPr lang="zh-TW" altLang="en-US" dirty="0"/>
              <a:t>暫存器的讀寫操作</a:t>
            </a:r>
            <a:endParaRPr lang="en-US" altLang="zh-TW" dirty="0"/>
          </a:p>
          <a:p>
            <a:r>
              <a:rPr lang="zh-TW" altLang="en-US" dirty="0"/>
              <a:t>信號轉換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讀數據處理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0EBA7F-D555-48E8-8322-F8B9917EC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"/>
          <a:stretch/>
        </p:blipFill>
        <p:spPr>
          <a:xfrm>
            <a:off x="693862" y="3501000"/>
            <a:ext cx="5417871" cy="129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503BF06-2E06-4243-9071-157681D4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1" y="5360877"/>
            <a:ext cx="5407542" cy="871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D72D88-8D72-433C-B8EC-71CF38C3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0" y="3789000"/>
            <a:ext cx="5884312" cy="237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A3B69DE-FB5D-429E-9A6C-428BD5331036}"/>
              </a:ext>
            </a:extLst>
          </p:cNvPr>
          <p:cNvSpPr/>
          <p:nvPr/>
        </p:nvSpPr>
        <p:spPr>
          <a:xfrm rot="9616869">
            <a:off x="9179775" y="5461074"/>
            <a:ext cx="240451" cy="3961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36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4178F-644A-4331-9494-620EACFF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Register Interface (UART</a:t>
            </a:r>
            <a:r>
              <a:rPr lang="zh-TW" altLang="en-US" dirty="0"/>
              <a:t>啟動前透過</a:t>
            </a:r>
            <a:r>
              <a:rPr lang="en-US" altLang="zh-TW" dirty="0"/>
              <a:t>APB</a:t>
            </a:r>
            <a:r>
              <a:rPr lang="zh-TW" altLang="en-US" dirty="0"/>
              <a:t>寫入</a:t>
            </a:r>
            <a:r>
              <a:rPr lang="en-US" altLang="zh-TW" dirty="0"/>
              <a:t>REGIF</a:t>
            </a:r>
            <a:r>
              <a:rPr lang="zh-TW" altLang="en-US" dirty="0"/>
              <a:t>設置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BE5B5AB-A20B-4690-9D90-1910C5D340FB}"/>
              </a:ext>
            </a:extLst>
          </p:cNvPr>
          <p:cNvSpPr txBox="1">
            <a:spLocks/>
          </p:cNvSpPr>
          <p:nvPr/>
        </p:nvSpPr>
        <p:spPr>
          <a:xfrm>
            <a:off x="540327" y="365760"/>
            <a:ext cx="11651673" cy="832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1378D-CA95-4E7D-AD84-17F1A50A2F52}"/>
              </a:ext>
            </a:extLst>
          </p:cNvPr>
          <p:cNvSpPr txBox="1"/>
          <p:nvPr/>
        </p:nvSpPr>
        <p:spPr>
          <a:xfrm>
            <a:off x="9489209" y="1773000"/>
            <a:ext cx="2512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REG</a:t>
            </a:r>
            <a:r>
              <a:rPr lang="zh-TW" altLang="en-US" b="1" dirty="0"/>
              <a:t> </a:t>
            </a:r>
            <a:r>
              <a:rPr lang="en-US" altLang="zh-TW" b="1" dirty="0"/>
              <a:t>FILE ADDR </a:t>
            </a:r>
            <a:r>
              <a:rPr lang="zh-TW" altLang="en-US" b="1" dirty="0"/>
              <a:t>配置</a:t>
            </a:r>
          </a:p>
        </p:txBody>
      </p:sp>
      <p:pic>
        <p:nvPicPr>
          <p:cNvPr id="11" name="內容版面配置區 9">
            <a:extLst>
              <a:ext uri="{FF2B5EF4-FFF2-40B4-BE49-F238E27FC236}">
                <a16:creationId xmlns:a16="http://schemas.microsoft.com/office/drawing/2014/main" id="{8D69FFE3-F96A-45CC-87C9-917B151F3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5" y="1341915"/>
            <a:ext cx="8530725" cy="5490114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13BD48C-D5C0-4F32-B7FB-DD7A115E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003" y="2222701"/>
            <a:ext cx="3454497" cy="1459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04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A31E3-0C34-46D5-9C2C-F69E791E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Register Interface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2E5FD9-4391-45E6-8A33-C8AD47A2A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" y="1269000"/>
            <a:ext cx="11794341" cy="5517000"/>
          </a:xfrm>
        </p:spPr>
      </p:pic>
    </p:spTree>
    <p:extLst>
      <p:ext uri="{BB962C8B-B14F-4D97-AF65-F5344CB8AC3E}">
        <p14:creationId xmlns:p14="http://schemas.microsoft.com/office/powerpoint/2010/main" val="24286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BA5402-094A-4E82-A3FE-79D9A63A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4130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UART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4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9BFC0-6FAC-4D2C-90F2-D67FF23D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F414B-EDED-438E-BE32-56A6AE1F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設計規格說明</a:t>
            </a:r>
            <a:endParaRPr lang="en-US" altLang="zh-TW" dirty="0"/>
          </a:p>
          <a:p>
            <a:r>
              <a:rPr lang="zh-TW" altLang="en-US" dirty="0"/>
              <a:t>架構圖說明</a:t>
            </a:r>
            <a:endParaRPr lang="en-US" altLang="zh-TW" dirty="0"/>
          </a:p>
          <a:p>
            <a:r>
              <a:rPr lang="zh-TW" altLang="en-US" dirty="0"/>
              <a:t>關鍵設計說明</a:t>
            </a:r>
            <a:endParaRPr lang="en-US" altLang="zh-TW" dirty="0"/>
          </a:p>
          <a:p>
            <a:pPr lvl="1"/>
            <a:r>
              <a:rPr lang="en-US" altLang="zh-TW" dirty="0"/>
              <a:t>APB Bridge</a:t>
            </a:r>
          </a:p>
          <a:p>
            <a:pPr lvl="1"/>
            <a:r>
              <a:rPr lang="en-US" altLang="zh-TW" dirty="0"/>
              <a:t>APB Interface</a:t>
            </a:r>
          </a:p>
          <a:p>
            <a:pPr lvl="1"/>
            <a:r>
              <a:rPr lang="en-US" altLang="zh-TW" dirty="0"/>
              <a:t>Register Interface</a:t>
            </a:r>
          </a:p>
          <a:p>
            <a:pPr lvl="1"/>
            <a:r>
              <a:rPr lang="en-US" altLang="zh-TW" dirty="0"/>
              <a:t>UART Design</a:t>
            </a:r>
          </a:p>
          <a:p>
            <a:pPr lvl="2"/>
            <a:r>
              <a:rPr lang="en-US" altLang="zh-TW" dirty="0"/>
              <a:t>Baud Rate Design</a:t>
            </a:r>
          </a:p>
          <a:p>
            <a:pPr lvl="2"/>
            <a:r>
              <a:rPr lang="en-US" altLang="zh-TW" dirty="0"/>
              <a:t>Tx/Rx Controller Design</a:t>
            </a:r>
          </a:p>
          <a:p>
            <a:pPr lvl="1"/>
            <a:r>
              <a:rPr lang="en-US" altLang="zh-TW" dirty="0"/>
              <a:t>Interrupt Design</a:t>
            </a:r>
          </a:p>
          <a:p>
            <a:pPr lvl="1"/>
            <a:r>
              <a:rPr lang="en-US" altLang="zh-TW" dirty="0"/>
              <a:t>Testbench</a:t>
            </a:r>
          </a:p>
          <a:p>
            <a:r>
              <a:rPr lang="zh-TW" altLang="en-US" dirty="0"/>
              <a:t>模擬結果</a:t>
            </a:r>
            <a:endParaRPr lang="en-US" altLang="zh-TW" dirty="0"/>
          </a:p>
          <a:p>
            <a:pPr lvl="1"/>
            <a:r>
              <a:rPr lang="zh-TW" altLang="en-US" dirty="0"/>
              <a:t>基本功能測試</a:t>
            </a:r>
            <a:endParaRPr lang="en-US" altLang="zh-TW" dirty="0"/>
          </a:p>
          <a:p>
            <a:pPr lvl="1"/>
            <a:r>
              <a:rPr lang="zh-TW" altLang="en-US" dirty="0"/>
              <a:t>錯誤結果模擬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3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2C7C3-3F8F-4EAD-8A70-215C685E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UART Architecture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6FB65B0-E467-47EB-BA46-7D886255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85000"/>
            <a:ext cx="6370872" cy="51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F8F64-6409-41A0-BE3B-F74942B4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Baud Rate </a:t>
            </a:r>
            <a:r>
              <a:rPr lang="zh-TW" altLang="en-US" dirty="0"/>
              <a:t>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BCB01E-8766-4B5B-B88D-45E0D2775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00" y="1421918"/>
                <a:ext cx="7914874" cy="478821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600" dirty="0"/>
                  <a:t>Baud rate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(bps/ Byte Per Second)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:</a:t>
                </a:r>
                <a:r>
                  <a:rPr lang="zh-TW" altLang="en-US" sz="1600" dirty="0"/>
                  <a:t> 每秒傳送的字元數</a:t>
                </a:r>
                <a:endParaRPr lang="en-US" altLang="zh-TW" sz="1600" dirty="0"/>
              </a:p>
              <a:p>
                <a:r>
                  <a:rPr lang="zh-TW" altLang="en-US" sz="1600" dirty="0"/>
                  <a:t>假設 </a:t>
                </a:r>
                <a:r>
                  <a:rPr lang="en-US" altLang="zh-TW" sz="1600" dirty="0"/>
                  <a:t>Baud rate = 9600</a:t>
                </a:r>
                <a:r>
                  <a:rPr lang="zh-TW" altLang="en-US" sz="1600" dirty="0"/>
                  <a:t> 表示每秒處理 </a:t>
                </a:r>
                <a:r>
                  <a:rPr lang="en-US" altLang="zh-TW" sz="1600" dirty="0"/>
                  <a:t>9600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bits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=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9600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Hz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(1bits</a:t>
                </a:r>
                <a:r>
                  <a:rPr lang="zh-TW" altLang="en-US" sz="1600" dirty="0"/>
                  <a:t>花</a:t>
                </a:r>
                <a:r>
                  <a:rPr lang="en-US" altLang="zh-TW" sz="1600" dirty="0"/>
                  <a:t>1/9600s)</a:t>
                </a:r>
              </a:p>
              <a:p>
                <a:r>
                  <a:rPr lang="en-US" altLang="zh-TW" sz="1600" dirty="0"/>
                  <a:t>Q1: </a:t>
                </a:r>
                <a:r>
                  <a:rPr lang="zh-TW" altLang="en-US" sz="1600" dirty="0"/>
                  <a:t>如何從</a:t>
                </a:r>
                <a:r>
                  <a:rPr lang="en-US" altLang="zh-TW" sz="1600" dirty="0"/>
                  <a:t>System Clock</a:t>
                </a:r>
                <a:r>
                  <a:rPr lang="zh-TW" altLang="en-US" sz="1600" dirty="0"/>
                  <a:t>產生相應</a:t>
                </a:r>
                <a:r>
                  <a:rPr lang="en-US" altLang="zh-TW" sz="1600" dirty="0"/>
                  <a:t>Baud rate </a:t>
                </a:r>
                <a:r>
                  <a:rPr lang="zh-TW" altLang="en-US" sz="1600" dirty="0"/>
                  <a:t>的</a:t>
                </a:r>
                <a:r>
                  <a:rPr lang="en-US" altLang="zh-TW" sz="1600" dirty="0"/>
                  <a:t>Clock</a:t>
                </a:r>
                <a:r>
                  <a:rPr lang="zh-TW" altLang="en-US" sz="1600" dirty="0"/>
                  <a:t>給</a:t>
                </a:r>
                <a:r>
                  <a:rPr lang="en-US" altLang="zh-TW" sz="1600" dirty="0"/>
                  <a:t>UART</a:t>
                </a:r>
                <a:r>
                  <a:rPr lang="zh-TW" altLang="en-US" sz="1600" dirty="0"/>
                  <a:t>使用</a:t>
                </a:r>
                <a:r>
                  <a:rPr lang="en-US" altLang="zh-TW" sz="1600" dirty="0"/>
                  <a:t>?</a:t>
                </a:r>
              </a:p>
              <a:p>
                <a:r>
                  <a:rPr lang="en-US" altLang="zh-TW" sz="1600" dirty="0"/>
                  <a:t>A1:</a:t>
                </a:r>
                <a:r>
                  <a:rPr lang="zh-TW" altLang="en-US" sz="1600" dirty="0"/>
                  <a:t> 利用計數器，產生相對應的</a:t>
                </a:r>
                <a:r>
                  <a:rPr lang="en-US" altLang="zh-TW" sz="1600" dirty="0"/>
                  <a:t>BCLK </a:t>
                </a:r>
                <a:r>
                  <a:rPr lang="zh-TW" altLang="en-US" sz="1600" dirty="0"/>
                  <a:t>。</a:t>
                </a:r>
                <a:endParaRPr lang="en-US" altLang="zh-TW" sz="16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i="1">
                        <a:latin typeface="Cambria Math" panose="02040503050406030204" pitchFamily="18" charset="0"/>
                      </a:rPr>
                      <m:t>Counter</m:t>
                    </m:r>
                  </m:oMath>
                </a14:m>
                <a:r>
                  <a:rPr lang="zh-TW" altLang="en-US" sz="1600" dirty="0"/>
                  <a:t> </a:t>
                </a:r>
                <a:r>
                  <a:rPr lang="en-US" altLang="zh-TW" sz="1600" dirty="0"/>
                  <a:t>=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System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Frequency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1600" dirty="0"/>
                          <m:t>Baud</m:t>
                        </m:r>
                        <m:r>
                          <m:rPr>
                            <m:nor/>
                          </m:rPr>
                          <a:rPr lang="en-US" altLang="zh-TW" sz="16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sz="1600" dirty="0"/>
                          <m:t>rate</m:t>
                        </m:r>
                      </m:den>
                    </m:f>
                    <m:r>
                      <a:rPr lang="zh-TW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16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TW" sz="1600" dirty="0"/>
                  <a:t>BCLK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=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System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Frequency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Counter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zh-TW" sz="1600" dirty="0"/>
              </a:p>
              <a:p>
                <a:r>
                  <a:rPr lang="en-US" altLang="zh-TW" sz="1600" dirty="0"/>
                  <a:t>Q2 : </a:t>
                </a:r>
                <a:r>
                  <a:rPr lang="zh-TW" altLang="en-US" sz="1600" dirty="0"/>
                  <a:t>如何使</a:t>
                </a:r>
                <a:r>
                  <a:rPr lang="en-US" altLang="zh-TW" sz="1600" dirty="0"/>
                  <a:t>UART</a:t>
                </a:r>
                <a:r>
                  <a:rPr lang="zh-TW" altLang="en-US" sz="1600" dirty="0"/>
                  <a:t>內部</a:t>
                </a:r>
                <a:r>
                  <a:rPr lang="en-US" altLang="zh-TW" sz="1600" dirty="0"/>
                  <a:t>1</a:t>
                </a:r>
                <a:r>
                  <a:rPr lang="zh-TW" altLang="en-US" sz="1600" dirty="0"/>
                  <a:t>筆資料在一個</a:t>
                </a:r>
                <a:r>
                  <a:rPr lang="en-US" altLang="zh-TW" sz="1600" dirty="0"/>
                  <a:t>BCLK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Cycle</a:t>
                </a:r>
                <a:r>
                  <a:rPr lang="zh-TW" altLang="en-US" sz="1600" dirty="0"/>
                  <a:t>內被處理</a:t>
                </a:r>
                <a:r>
                  <a:rPr lang="en-US" altLang="zh-TW" sz="1600" dirty="0"/>
                  <a:t>16</a:t>
                </a:r>
                <a:r>
                  <a:rPr lang="zh-TW" altLang="en-US" sz="1600" dirty="0"/>
                  <a:t>次 </a:t>
                </a:r>
                <a:endParaRPr lang="en-US" altLang="zh-TW" sz="1600" dirty="0"/>
              </a:p>
              <a:p>
                <a:pPr marL="0" indent="0">
                  <a:buNone/>
                </a:pPr>
                <a:r>
                  <a:rPr lang="en-US" altLang="zh-TW" sz="1600" dirty="0"/>
                  <a:t>	=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UART</a:t>
                </a:r>
                <a:r>
                  <a:rPr lang="zh-TW" altLang="en-US" sz="1600" dirty="0"/>
                  <a:t>接收到資料後，每一筆資料都會確認</a:t>
                </a:r>
                <a:r>
                  <a:rPr lang="en-US" altLang="zh-TW" sz="1600" dirty="0"/>
                  <a:t>16</a:t>
                </a:r>
                <a:r>
                  <a:rPr lang="zh-TW" altLang="en-US" sz="1600" dirty="0"/>
                  <a:t>次。</a:t>
                </a:r>
                <a:endParaRPr lang="en-US" altLang="zh-TW" sz="1600" dirty="0"/>
              </a:p>
              <a:p>
                <a:r>
                  <a:rPr lang="en-US" altLang="zh-TW" sz="1600" dirty="0">
                    <a:solidFill>
                      <a:schemeClr val="tx1"/>
                    </a:solidFill>
                  </a:rPr>
                  <a:t>A2 : 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在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1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個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BCLK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Cycle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9600</m:t>
                        </m:r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s)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 內產出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16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個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Rx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的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Clock Cycle</a:t>
                </a:r>
                <a:r>
                  <a:rPr lang="zh-TW" altLang="en-US" sz="1600" dirty="0">
                    <a:solidFill>
                      <a:schemeClr val="tx1"/>
                    </a:solidFill>
                  </a:rPr>
                  <a:t>數</a:t>
                </a:r>
                <a:r>
                  <a:rPr lang="en-US" altLang="zh-TW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9600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×16</m:t>
                        </m:r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s)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BCB01E-8766-4B5B-B88D-45E0D2775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00" y="1421918"/>
                <a:ext cx="7914874" cy="4788212"/>
              </a:xfrm>
              <a:blipFill>
                <a:blip r:embed="rId12"/>
                <a:stretch>
                  <a:fillRect l="-231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C327A2B7-9052-43F9-8C13-5030F43439C5}"/>
              </a:ext>
            </a:extLst>
          </p:cNvPr>
          <p:cNvSpPr txBox="1"/>
          <p:nvPr/>
        </p:nvSpPr>
        <p:spPr>
          <a:xfrm>
            <a:off x="7110025" y="1673012"/>
            <a:ext cx="16369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</a:rPr>
              <a:t>筆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data = 1bits</a:t>
            </a:r>
          </a:p>
          <a:p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9600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bits = 9600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</a:rPr>
              <a:t>筆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data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F11B14-CFC4-41C5-813D-CBB41893C3E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399"/>
          <a:stretch/>
        </p:blipFill>
        <p:spPr>
          <a:xfrm>
            <a:off x="7104000" y="4221000"/>
            <a:ext cx="4762389" cy="252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F082540-411A-4D29-AE8E-DBA03D8BE2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526" r="40716"/>
          <a:stretch/>
        </p:blipFill>
        <p:spPr>
          <a:xfrm>
            <a:off x="2136000" y="5466075"/>
            <a:ext cx="4752000" cy="57152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600F64C-6050-45BD-99F7-8C74272AD01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374" r="88022"/>
          <a:stretch/>
        </p:blipFill>
        <p:spPr>
          <a:xfrm>
            <a:off x="696000" y="5458675"/>
            <a:ext cx="1440000" cy="571529"/>
          </a:xfrm>
          <a:prstGeom prst="rect">
            <a:avLst/>
          </a:prstGeom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25B3B8C-B0E4-4C1D-A8AC-83FA3C3486AA}"/>
              </a:ext>
            </a:extLst>
          </p:cNvPr>
          <p:cNvCxnSpPr/>
          <p:nvPr/>
        </p:nvCxnSpPr>
        <p:spPr>
          <a:xfrm>
            <a:off x="2136000" y="5373000"/>
            <a:ext cx="475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E55C63C-0BE8-40DB-8773-9A2FB1E222BD}"/>
                  </a:ext>
                </a:extLst>
              </p:cNvPr>
              <p:cNvSpPr/>
              <p:nvPr/>
            </p:nvSpPr>
            <p:spPr>
              <a:xfrm>
                <a:off x="4073790" y="4980321"/>
                <a:ext cx="582211" cy="397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9600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400" dirty="0"/>
                  <a:t>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E55C63C-0BE8-40DB-8773-9A2FB1E22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90" y="4980321"/>
                <a:ext cx="582211" cy="397866"/>
              </a:xfrm>
              <a:prstGeom prst="rect">
                <a:avLst/>
              </a:prstGeom>
              <a:blipFill>
                <a:blip r:embed="rId5"/>
                <a:stretch>
                  <a:fillRect r="-1042" b="-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11E8718-087A-463A-8738-62E25CBEFFC8}"/>
              </a:ext>
            </a:extLst>
          </p:cNvPr>
          <p:cNvCxnSpPr>
            <a:cxnSpLocks/>
          </p:cNvCxnSpPr>
          <p:nvPr/>
        </p:nvCxnSpPr>
        <p:spPr>
          <a:xfrm>
            <a:off x="2424000" y="6093000"/>
            <a:ext cx="304813" cy="4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6814F3C-4657-4F53-8612-9FA035554A27}"/>
                  </a:ext>
                </a:extLst>
              </p:cNvPr>
              <p:cNvSpPr/>
              <p:nvPr/>
            </p:nvSpPr>
            <p:spPr>
              <a:xfrm>
                <a:off x="2249275" y="6081546"/>
                <a:ext cx="739305" cy="354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9600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×16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200" dirty="0"/>
                  <a:t>s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6814F3C-4657-4F53-8612-9FA035554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75" y="6081546"/>
                <a:ext cx="739305" cy="354264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>
            <a:extLst>
              <a:ext uri="{FF2B5EF4-FFF2-40B4-BE49-F238E27FC236}">
                <a16:creationId xmlns:a16="http://schemas.microsoft.com/office/drawing/2014/main" id="{C59AAAE8-F518-4DF5-AC38-456C61B2F4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8481" y="3532841"/>
            <a:ext cx="4845299" cy="1841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88BAD5A2-0E76-45EF-B2DC-B77A7E5454F6}"/>
                  </a:ext>
                </a:extLst>
              </p:cNvPr>
              <p:cNvSpPr txBox="1"/>
              <p:nvPr/>
            </p:nvSpPr>
            <p:spPr>
              <a:xfrm>
                <a:off x="7088481" y="2708275"/>
                <a:ext cx="237600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>
                        <a:latin typeface="Cambria Math" panose="02040503050406030204" pitchFamily="18" charset="0"/>
                      </a:rPr>
                      <m:t>Counter</m:t>
                    </m:r>
                  </m:oMath>
                </a14:m>
                <a:r>
                  <a:rPr lang="zh-TW" altLang="en-US" sz="1400" dirty="0"/>
                  <a:t>計算 </a:t>
                </a:r>
                <a:r>
                  <a:rPr lang="en-US" altLang="zh-TW" sz="1400" dirty="0"/>
                  <a:t>: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r>
                  <a:rPr lang="en-US" altLang="zh-TW" sz="1400" dirty="0"/>
                  <a:t>Tx</a:t>
                </a:r>
                <a:r>
                  <a:rPr lang="zh-TW" altLang="en-US" sz="1400" dirty="0"/>
                  <a:t>取樣率 </a:t>
                </a:r>
                <a:r>
                  <a:rPr lang="en-US" altLang="zh-TW" sz="1400" dirty="0"/>
                  <a:t>=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1</a:t>
                </a:r>
                <a:r>
                  <a:rPr lang="zh-TW" altLang="en-US" sz="1400" dirty="0"/>
                  <a:t>，</a:t>
                </a:r>
                <a:r>
                  <a:rPr lang="en-US" altLang="zh-TW" sz="1400" dirty="0"/>
                  <a:t>Scale = 1</a:t>
                </a:r>
              </a:p>
              <a:p>
                <a:r>
                  <a:rPr lang="en-US" altLang="zh-TW" sz="1400" dirty="0"/>
                  <a:t>Rx</a:t>
                </a:r>
                <a:r>
                  <a:rPr lang="zh-TW" altLang="en-US" sz="1400" dirty="0"/>
                  <a:t>取樣率 </a:t>
                </a:r>
                <a:r>
                  <a:rPr lang="en-US" altLang="zh-TW" sz="1400" dirty="0"/>
                  <a:t>=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16</a:t>
                </a:r>
                <a:r>
                  <a:rPr lang="zh-TW" altLang="en-US" sz="1400" dirty="0"/>
                  <a:t>，</a:t>
                </a:r>
                <a:r>
                  <a:rPr lang="en-US" altLang="zh-TW" sz="1400" dirty="0"/>
                  <a:t>Scale = 16</a:t>
                </a:r>
                <a:r>
                  <a:rPr lang="zh-TW" altLang="en-US" sz="1400" dirty="0"/>
                  <a:t> 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88BAD5A2-0E76-45EF-B2DC-B77A7E54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81" y="2708275"/>
                <a:ext cx="2376000" cy="738664"/>
              </a:xfrm>
              <a:prstGeom prst="rect">
                <a:avLst/>
              </a:prstGeom>
              <a:blipFill>
                <a:blip r:embed="rId10"/>
                <a:stretch>
                  <a:fillRect l="-510"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F41EE09-D8D4-49D3-AF1C-63210762E9F9}"/>
                  </a:ext>
                </a:extLst>
              </p:cNvPr>
              <p:cNvSpPr txBox="1"/>
              <p:nvPr/>
            </p:nvSpPr>
            <p:spPr>
              <a:xfrm>
                <a:off x="7088481" y="3809315"/>
                <a:ext cx="2376000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1">
                        <a:latin typeface="Cambria Math" panose="02040503050406030204" pitchFamily="18" charset="0"/>
                      </a:rPr>
                      <m:t>Counter</m:t>
                    </m:r>
                    <m:r>
                      <a:rPr lang="zh-TW" altLang="en-US" sz="1400" i="1" smtClean="0">
                        <a:latin typeface="Cambria Math" panose="02040503050406030204" pitchFamily="18" charset="0"/>
                      </a:rPr>
                      <m:t>計數</m:t>
                    </m:r>
                    <m:r>
                      <a:rPr lang="zh-TW" altLang="en-US" sz="1400" i="1">
                        <a:latin typeface="Cambria Math" panose="02040503050406030204" pitchFamily="18" charset="0"/>
                      </a:rPr>
                      <m:t>及</m:t>
                    </m:r>
                  </m:oMath>
                </a14:m>
                <a:r>
                  <a:rPr lang="en-US" altLang="zh-TW" sz="1400" dirty="0"/>
                  <a:t>BCLK</a:t>
                </a:r>
                <a:r>
                  <a:rPr lang="zh-TW" altLang="en-US" sz="1400" dirty="0"/>
                  <a:t>產生 </a:t>
                </a:r>
                <a:r>
                  <a:rPr lang="en-US" altLang="zh-TW" sz="1400" dirty="0"/>
                  <a:t>:</a:t>
                </a:r>
                <a:r>
                  <a:rPr lang="zh-TW" altLang="en-US" sz="1400" dirty="0"/>
                  <a:t>  </a:t>
                </a:r>
                <a:endParaRPr lang="en-US" altLang="zh-TW" sz="1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F41EE09-D8D4-49D3-AF1C-63210762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81" y="3809315"/>
                <a:ext cx="2376000" cy="307777"/>
              </a:xfrm>
              <a:prstGeom prst="rect">
                <a:avLst/>
              </a:prstGeom>
              <a:blipFill>
                <a:blip r:embed="rId11"/>
                <a:stretch>
                  <a:fillRect t="-1923" b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09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F2DD9-0E90-45FE-A223-35804871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Baud Rate </a:t>
            </a:r>
            <a:r>
              <a:rPr lang="zh-TW" altLang="en-US" dirty="0"/>
              <a:t>設計可能會遇到的問題及預防方法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74F89A-1CD1-4ABE-B6EF-08F4134A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6" y="1341000"/>
            <a:ext cx="10794874" cy="4788212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Problem : </a:t>
            </a:r>
          </a:p>
          <a:p>
            <a:pPr lvl="1"/>
            <a:r>
              <a:rPr lang="en-US" altLang="zh-TW" sz="1600" dirty="0"/>
              <a:t>CPU</a:t>
            </a:r>
            <a:r>
              <a:rPr lang="zh-TW" altLang="en-US" sz="1600" dirty="0"/>
              <a:t>設定非標準的</a:t>
            </a:r>
            <a:r>
              <a:rPr lang="en-US" altLang="zh-TW" sz="1600" dirty="0"/>
              <a:t>Tx / Rx Baud Rate</a:t>
            </a:r>
            <a:r>
              <a:rPr lang="zh-TW" altLang="en-US" sz="1600" dirty="0"/>
              <a:t>值。</a:t>
            </a:r>
            <a:endParaRPr lang="en-US" altLang="zh-TW" sz="1600" dirty="0"/>
          </a:p>
          <a:p>
            <a:pPr lvl="1"/>
            <a:r>
              <a:rPr lang="en-US" altLang="zh-TW" sz="1600" dirty="0"/>
              <a:t>CPU</a:t>
            </a:r>
            <a:r>
              <a:rPr lang="zh-TW" altLang="en-US" sz="1600" dirty="0"/>
              <a:t>設定的系統頻率過小，無法支援選擇的</a:t>
            </a:r>
            <a:r>
              <a:rPr lang="en-US" altLang="zh-TW" sz="1600" dirty="0"/>
              <a:t>Baud Rate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lvl="1"/>
            <a:r>
              <a:rPr lang="zh-TW" altLang="en-US" sz="1600" dirty="0"/>
              <a:t>實際產生的</a:t>
            </a:r>
            <a:r>
              <a:rPr lang="en-US" altLang="zh-TW" sz="1600" dirty="0"/>
              <a:t>Baud Rate</a:t>
            </a:r>
            <a:r>
              <a:rPr lang="zh-TW" altLang="en-US" sz="1600" dirty="0"/>
              <a:t>和</a:t>
            </a:r>
            <a:r>
              <a:rPr lang="en-US" altLang="zh-TW" sz="1600" dirty="0"/>
              <a:t>CPU</a:t>
            </a:r>
            <a:r>
              <a:rPr lang="zh-TW" altLang="en-US" sz="1600" dirty="0"/>
              <a:t>設定的</a:t>
            </a:r>
            <a:r>
              <a:rPr lang="en-US" altLang="zh-TW" sz="1600" dirty="0"/>
              <a:t>Baud Rate</a:t>
            </a:r>
            <a:r>
              <a:rPr lang="zh-TW" altLang="en-US" sz="1600" dirty="0"/>
              <a:t>誤差過大。</a:t>
            </a:r>
            <a:endParaRPr lang="en-US" altLang="zh-TW" sz="1600" dirty="0"/>
          </a:p>
          <a:p>
            <a:r>
              <a:rPr lang="en-US" altLang="zh-TW" sz="1800" dirty="0"/>
              <a:t>Solution</a:t>
            </a:r>
            <a:r>
              <a:rPr lang="zh-TW" altLang="en-US" sz="1800" dirty="0"/>
              <a:t> </a:t>
            </a:r>
            <a:r>
              <a:rPr lang="en-US" altLang="zh-TW" sz="1800" dirty="0"/>
              <a:t>: </a:t>
            </a:r>
            <a:r>
              <a:rPr lang="zh-TW" altLang="en-US" sz="1800" dirty="0"/>
              <a:t>設置檢查條件，確保系統頻率足夠支援選擇的 </a:t>
            </a:r>
            <a:r>
              <a:rPr lang="en-US" altLang="zh-TW" sz="1800" dirty="0"/>
              <a:t>baud rate</a:t>
            </a:r>
            <a:r>
              <a:rPr lang="zh-TW" altLang="en-US" sz="1800" dirty="0"/>
              <a:t>，發出</a:t>
            </a:r>
            <a:r>
              <a:rPr lang="en-US" altLang="zh-TW" sz="1800" dirty="0" err="1"/>
              <a:t>BR_Config_Error</a:t>
            </a:r>
            <a:r>
              <a:rPr lang="zh-TW" altLang="en-US" sz="1800" dirty="0"/>
              <a:t>中斷訊號，</a:t>
            </a:r>
            <a:r>
              <a:rPr lang="en-US" altLang="zh-TW" sz="1800" dirty="0"/>
              <a:t>BCLKGEN</a:t>
            </a:r>
            <a:r>
              <a:rPr lang="zh-TW" altLang="en-US" sz="1800" dirty="0"/>
              <a:t>及</a:t>
            </a:r>
            <a:r>
              <a:rPr lang="en-US" altLang="zh-TW" sz="1800" dirty="0"/>
              <a:t>UART</a:t>
            </a:r>
            <a:r>
              <a:rPr lang="zh-TW" altLang="en-US" sz="1800" dirty="0"/>
              <a:t> </a:t>
            </a:r>
            <a:r>
              <a:rPr lang="en-US" altLang="zh-TW" sz="1800" dirty="0"/>
              <a:t>Module</a:t>
            </a:r>
            <a:r>
              <a:rPr lang="zh-TW" altLang="en-US" sz="1800" dirty="0"/>
              <a:t>不運作。</a:t>
            </a:r>
            <a:endParaRPr lang="en-US" altLang="zh-TW" sz="1800" dirty="0"/>
          </a:p>
          <a:p>
            <a:pPr lvl="1"/>
            <a:r>
              <a:rPr lang="zh-TW" altLang="en-US" sz="1600" dirty="0"/>
              <a:t>若非標準</a:t>
            </a:r>
            <a:r>
              <a:rPr lang="en-US" altLang="zh-TW" sz="1600" dirty="0"/>
              <a:t>Baud Rate</a:t>
            </a:r>
            <a:r>
              <a:rPr lang="zh-TW" altLang="en-US" sz="1600" dirty="0"/>
              <a:t>，會發出</a:t>
            </a:r>
            <a:r>
              <a:rPr lang="en-US" altLang="zh-TW" sz="1600" dirty="0" err="1"/>
              <a:t>BR_Config_Error</a:t>
            </a:r>
            <a:r>
              <a:rPr lang="zh-TW" altLang="en-US" sz="1600" dirty="0"/>
              <a:t>中斷訊號。</a:t>
            </a:r>
            <a:endParaRPr lang="en-US" altLang="zh-TW" sz="1600" dirty="0"/>
          </a:p>
          <a:p>
            <a:pPr lvl="1"/>
            <a:r>
              <a:rPr lang="zh-TW" altLang="en-US" sz="1600" dirty="0"/>
              <a:t>當頻率過小時，得到的除頻值為</a:t>
            </a:r>
            <a:r>
              <a:rPr lang="en-US" altLang="zh-TW" sz="1600" dirty="0"/>
              <a:t>0</a:t>
            </a:r>
            <a:r>
              <a:rPr lang="zh-TW" altLang="en-US" sz="1600" dirty="0"/>
              <a:t>，無法產生</a:t>
            </a:r>
            <a:r>
              <a:rPr lang="en-US" altLang="zh-TW" sz="1600" dirty="0"/>
              <a:t>BCLK</a:t>
            </a:r>
            <a:r>
              <a:rPr lang="zh-TW" altLang="en-US" sz="1600" dirty="0"/>
              <a:t>，發出</a:t>
            </a:r>
            <a:r>
              <a:rPr lang="en-US" altLang="zh-TW" sz="1600" dirty="0" err="1"/>
              <a:t>BR_Config_Error</a:t>
            </a:r>
            <a:r>
              <a:rPr lang="zh-TW" altLang="en-US" sz="1600" dirty="0"/>
              <a:t>中斷訊號。</a:t>
            </a:r>
            <a:endParaRPr lang="en-US" altLang="zh-TW" sz="1600" dirty="0"/>
          </a:p>
          <a:p>
            <a:pPr lvl="1"/>
            <a:r>
              <a:rPr lang="zh-TW" altLang="en-US" sz="1600" dirty="0"/>
              <a:t>當實際的</a:t>
            </a:r>
            <a:r>
              <a:rPr lang="en-US" altLang="zh-TW" sz="1600" dirty="0"/>
              <a:t>Baud Rate</a:t>
            </a:r>
            <a:r>
              <a:rPr lang="zh-TW" altLang="en-US" sz="1600" dirty="0"/>
              <a:t>和理想</a:t>
            </a:r>
            <a:r>
              <a:rPr lang="en-US" altLang="zh-TW" sz="1600" dirty="0"/>
              <a:t>Baud Rate</a:t>
            </a:r>
            <a:r>
              <a:rPr lang="zh-TW" altLang="en-US" sz="1600" dirty="0"/>
              <a:t>誤差大於</a:t>
            </a:r>
            <a:r>
              <a:rPr lang="en-US" altLang="zh-TW" sz="1600" dirty="0"/>
              <a:t>5%</a:t>
            </a:r>
            <a:r>
              <a:rPr lang="zh-TW" altLang="en-US" sz="1600" dirty="0"/>
              <a:t>，會發出</a:t>
            </a:r>
            <a:r>
              <a:rPr lang="en-US" altLang="zh-TW" sz="1600" dirty="0" err="1"/>
              <a:t>BR_Config_Error</a:t>
            </a:r>
            <a:r>
              <a:rPr lang="zh-TW" altLang="en-US" sz="1600" dirty="0"/>
              <a:t>中斷訊號。</a:t>
            </a:r>
            <a:endParaRPr lang="en-US" altLang="zh-TW" sz="16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A2D7AA-2921-4F49-9E90-C900E50F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8" y="4453345"/>
            <a:ext cx="10381683" cy="23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B7B50E-988B-4172-96EF-143A19E30BF9}"/>
              </a:ext>
            </a:extLst>
          </p:cNvPr>
          <p:cNvSpPr/>
          <p:nvPr/>
        </p:nvSpPr>
        <p:spPr>
          <a:xfrm>
            <a:off x="1478777" y="4844869"/>
            <a:ext cx="9949683" cy="97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451AB4-BEAA-4E1F-9CBC-7CF3430E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5" y="4026075"/>
            <a:ext cx="10376614" cy="364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21CA73D-4A37-4B2D-A123-A13CD4E21A7A}"/>
              </a:ext>
            </a:extLst>
          </p:cNvPr>
          <p:cNvSpPr txBox="1"/>
          <p:nvPr/>
        </p:nvSpPr>
        <p:spPr>
          <a:xfrm>
            <a:off x="6600000" y="3028610"/>
            <a:ext cx="16850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5" action="ppaction://hlinksldjump"/>
              </a:rPr>
              <a:t>模擬錯誤結果</a:t>
            </a:r>
            <a:r>
              <a:rPr lang="en-US" altLang="zh-TW" dirty="0">
                <a:hlinkClick r:id="rId5" action="ppaction://hlinksldjump"/>
              </a:rPr>
              <a:t>1</a:t>
            </a:r>
            <a:endParaRPr lang="zh-TW" altLang="en-US" dirty="0"/>
          </a:p>
        </p:txBody>
      </p:sp>
      <p:sp>
        <p:nvSpPr>
          <p:cNvPr id="9" name="文字方塊 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D5A1E9F-27E2-46E2-98CC-5637C9E44E01}"/>
              </a:ext>
            </a:extLst>
          </p:cNvPr>
          <p:cNvSpPr txBox="1"/>
          <p:nvPr/>
        </p:nvSpPr>
        <p:spPr>
          <a:xfrm>
            <a:off x="9192000" y="3292595"/>
            <a:ext cx="16850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6" action="ppaction://hlinksldjump"/>
              </a:rPr>
              <a:t>模擬錯誤結果</a:t>
            </a:r>
            <a:r>
              <a:rPr lang="en-US" altLang="zh-TW" dirty="0">
                <a:hlinkClick r:id="rId6" action="ppaction://hlinksldjump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75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AB5B1-83D3-4F26-B983-83B6E7BD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Rx </a:t>
            </a:r>
            <a:r>
              <a:rPr lang="zh-TW" altLang="en-US" dirty="0"/>
              <a:t>設計細節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635D47-8D94-45D7-AD0A-E1BF649A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怎麼取值</a:t>
            </a:r>
            <a:endParaRPr lang="en-US" altLang="zh-TW" dirty="0"/>
          </a:p>
          <a:p>
            <a:r>
              <a:rPr lang="zh-TW" altLang="en-US" dirty="0"/>
              <a:t>怎麼驗證</a:t>
            </a:r>
            <a:r>
              <a:rPr lang="en-US" altLang="zh-TW" dirty="0"/>
              <a:t>parity bits</a:t>
            </a:r>
          </a:p>
          <a:p>
            <a:r>
              <a:rPr lang="zh-TW" altLang="en-US" dirty="0"/>
              <a:t>怎麼檢測</a:t>
            </a:r>
            <a:r>
              <a:rPr lang="en-US" altLang="zh-TW" dirty="0"/>
              <a:t>start bits</a:t>
            </a:r>
          </a:p>
          <a:p>
            <a:r>
              <a:rPr lang="zh-TW" altLang="en-US" dirty="0"/>
              <a:t>怎麼檢測</a:t>
            </a:r>
            <a:r>
              <a:rPr lang="en-US" altLang="zh-TW" dirty="0"/>
              <a:t>baud rate mismatch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920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B7677-3B5D-4EDC-B17B-3F3CBBBA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419"/>
          </a:xfrm>
        </p:spPr>
        <p:txBody>
          <a:bodyPr/>
          <a:lstStyle/>
          <a:p>
            <a:r>
              <a:rPr lang="en-US" altLang="zh-TW" dirty="0"/>
              <a:t>Tx Controller</a:t>
            </a:r>
            <a:r>
              <a:rPr lang="zh-TW" altLang="en-US" dirty="0"/>
              <a:t>的</a:t>
            </a:r>
            <a:r>
              <a:rPr lang="en-US" altLang="zh-TW" dirty="0"/>
              <a:t>FSM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1B66FCB-21F7-4C1E-BBBC-6CB2E816C737}"/>
              </a:ext>
            </a:extLst>
          </p:cNvPr>
          <p:cNvSpPr/>
          <p:nvPr/>
        </p:nvSpPr>
        <p:spPr>
          <a:xfrm>
            <a:off x="5808000" y="3933000"/>
            <a:ext cx="1968070" cy="9930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PARITY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Tx = Parity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Tx_done</a:t>
            </a:r>
            <a:r>
              <a:rPr lang="en-US" altLang="zh-TW" dirty="0">
                <a:solidFill>
                  <a:schemeClr val="tx1"/>
                </a:solidFill>
              </a:rPr>
              <a:t> = 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182566E-DC84-4F21-96B2-4C3BA7E06561}"/>
              </a:ext>
            </a:extLst>
          </p:cNvPr>
          <p:cNvSpPr/>
          <p:nvPr/>
        </p:nvSpPr>
        <p:spPr>
          <a:xfrm>
            <a:off x="451778" y="2388273"/>
            <a:ext cx="1968070" cy="9930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IDLE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Tx = 1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Tx_done</a:t>
            </a:r>
            <a:r>
              <a:rPr lang="en-US" altLang="zh-TW" dirty="0">
                <a:solidFill>
                  <a:schemeClr val="tx1"/>
                </a:solidFill>
              </a:rPr>
              <a:t> = 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90E1C29-28D1-4728-A05A-A9319FCF7802}"/>
              </a:ext>
            </a:extLst>
          </p:cNvPr>
          <p:cNvSpPr/>
          <p:nvPr/>
        </p:nvSpPr>
        <p:spPr>
          <a:xfrm>
            <a:off x="451778" y="3933294"/>
            <a:ext cx="1968070" cy="9930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START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Tx = 0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Tx_done</a:t>
            </a:r>
            <a:r>
              <a:rPr lang="en-US" altLang="zh-TW" dirty="0">
                <a:solidFill>
                  <a:schemeClr val="tx1"/>
                </a:solidFill>
              </a:rPr>
              <a:t> = 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3610D8B-7999-43BC-AA00-E0877B349455}"/>
              </a:ext>
            </a:extLst>
          </p:cNvPr>
          <p:cNvSpPr/>
          <p:nvPr/>
        </p:nvSpPr>
        <p:spPr>
          <a:xfrm>
            <a:off x="2495721" y="5177894"/>
            <a:ext cx="1968070" cy="9930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Tx = din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Tx_done</a:t>
            </a:r>
            <a:r>
              <a:rPr lang="en-US" altLang="zh-TW" dirty="0">
                <a:solidFill>
                  <a:schemeClr val="tx1"/>
                </a:solidFill>
              </a:rPr>
              <a:t> = 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2831A51-B01E-46E1-AB7B-566A7A21DD00}"/>
              </a:ext>
            </a:extLst>
          </p:cNvPr>
          <p:cNvSpPr/>
          <p:nvPr/>
        </p:nvSpPr>
        <p:spPr>
          <a:xfrm>
            <a:off x="5807999" y="2388273"/>
            <a:ext cx="1968543" cy="9930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STOP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Tx = 1</a:t>
            </a:r>
          </a:p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Tx_done</a:t>
            </a:r>
            <a:r>
              <a:rPr lang="en-US" altLang="zh-TW" dirty="0">
                <a:solidFill>
                  <a:schemeClr val="tx1"/>
                </a:solidFill>
              </a:rPr>
              <a:t> = 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982ED88-1A62-4850-883C-2263880EEC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435813" y="3381319"/>
            <a:ext cx="0" cy="551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32D4CB-1F01-4B3D-93DC-D508F3C69F65}"/>
              </a:ext>
            </a:extLst>
          </p:cNvPr>
          <p:cNvSpPr txBox="1"/>
          <p:nvPr/>
        </p:nvSpPr>
        <p:spPr>
          <a:xfrm>
            <a:off x="226010" y="3472951"/>
            <a:ext cx="1136674" cy="370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Tx_en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9DF5A350-8080-46D6-B424-90E352962C5A}"/>
              </a:ext>
            </a:extLst>
          </p:cNvPr>
          <p:cNvCxnSpPr>
            <a:cxnSpLocks/>
            <a:stCxn id="6" idx="7"/>
            <a:endCxn id="6" idx="1"/>
          </p:cNvCxnSpPr>
          <p:nvPr/>
        </p:nvCxnSpPr>
        <p:spPr>
          <a:xfrm rot="16200000" flipV="1">
            <a:off x="1435813" y="1837883"/>
            <a:ext cx="12700" cy="1391636"/>
          </a:xfrm>
          <a:prstGeom prst="curvedConnector3">
            <a:avLst>
              <a:gd name="adj1" fmla="val 294510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9BA793-8893-40D6-9C30-19DD19F90097}"/>
              </a:ext>
            </a:extLst>
          </p:cNvPr>
          <p:cNvSpPr txBox="1"/>
          <p:nvPr/>
        </p:nvSpPr>
        <p:spPr>
          <a:xfrm>
            <a:off x="799985" y="1766450"/>
            <a:ext cx="1136674" cy="370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Tx_en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BAC7F201-2FF5-4284-AD54-DCA8DA8BBF8E}"/>
              </a:ext>
            </a:extLst>
          </p:cNvPr>
          <p:cNvCxnSpPr>
            <a:cxnSpLocks/>
            <a:stCxn id="8" idx="3"/>
            <a:endCxn id="8" idx="5"/>
          </p:cNvCxnSpPr>
          <p:nvPr/>
        </p:nvCxnSpPr>
        <p:spPr>
          <a:xfrm rot="16200000" flipH="1">
            <a:off x="3479756" y="5329694"/>
            <a:ext cx="12700" cy="1391636"/>
          </a:xfrm>
          <a:prstGeom prst="curvedConnector3">
            <a:avLst>
              <a:gd name="adj1" fmla="val 294510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97A544C-C2C2-44F3-8479-92CA0E6C44CE}"/>
              </a:ext>
            </a:extLst>
          </p:cNvPr>
          <p:cNvSpPr txBox="1"/>
          <p:nvPr/>
        </p:nvSpPr>
        <p:spPr>
          <a:xfrm>
            <a:off x="2768310" y="3748857"/>
            <a:ext cx="2433529" cy="64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Bit_cnt</a:t>
            </a:r>
            <a:r>
              <a:rPr lang="en-US" altLang="zh-TW" dirty="0"/>
              <a:t> = </a:t>
            </a:r>
            <a:r>
              <a:rPr lang="en-US" altLang="zh-TW" dirty="0" err="1"/>
              <a:t>word_bits</a:t>
            </a:r>
            <a:r>
              <a:rPr lang="en-US" altLang="zh-TW" dirty="0"/>
              <a:t> - 1</a:t>
            </a:r>
          </a:p>
          <a:p>
            <a:r>
              <a:rPr lang="en-US" altLang="zh-TW" dirty="0"/>
              <a:t> &amp;</a:t>
            </a:r>
            <a:r>
              <a:rPr lang="zh-TW" altLang="en-US" dirty="0"/>
              <a:t> </a:t>
            </a:r>
            <a:r>
              <a:rPr lang="en-US" altLang="zh-TW" dirty="0"/>
              <a:t>Parity Type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075F351-7A6D-473D-8E87-67AA9561CB9E}"/>
              </a:ext>
            </a:extLst>
          </p:cNvPr>
          <p:cNvSpPr txBox="1"/>
          <p:nvPr/>
        </p:nvSpPr>
        <p:spPr>
          <a:xfrm>
            <a:off x="2270737" y="6424028"/>
            <a:ext cx="2510569" cy="370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Bit_cnt</a:t>
            </a:r>
            <a:r>
              <a:rPr lang="en-US" altLang="zh-TW" dirty="0"/>
              <a:t> != </a:t>
            </a:r>
            <a:r>
              <a:rPr lang="en-US" altLang="zh-TW" dirty="0" err="1"/>
              <a:t>word_bits</a:t>
            </a:r>
            <a:r>
              <a:rPr lang="en-US" altLang="zh-TW" dirty="0"/>
              <a:t> - 1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1658D46-2D41-44CA-9D86-976EB22E572F}"/>
              </a:ext>
            </a:extLst>
          </p:cNvPr>
          <p:cNvSpPr txBox="1"/>
          <p:nvPr/>
        </p:nvSpPr>
        <p:spPr>
          <a:xfrm>
            <a:off x="4859142" y="5350877"/>
            <a:ext cx="2433529" cy="64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Bit_cnt</a:t>
            </a:r>
            <a:r>
              <a:rPr lang="en-US" altLang="zh-TW" dirty="0"/>
              <a:t> = </a:t>
            </a:r>
            <a:r>
              <a:rPr lang="en-US" altLang="zh-TW" dirty="0" err="1"/>
              <a:t>word_bits</a:t>
            </a:r>
            <a:r>
              <a:rPr lang="en-US" altLang="zh-TW" dirty="0"/>
              <a:t> - 1</a:t>
            </a:r>
          </a:p>
          <a:p>
            <a:r>
              <a:rPr lang="en-US" altLang="zh-TW" dirty="0"/>
              <a:t> &amp;</a:t>
            </a:r>
            <a:r>
              <a:rPr lang="zh-TW" altLang="en-US" dirty="0"/>
              <a:t> </a:t>
            </a:r>
            <a:r>
              <a:rPr lang="en-US" altLang="zh-TW" dirty="0"/>
              <a:t>Parity Type</a:t>
            </a:r>
            <a:r>
              <a:rPr lang="zh-TW" altLang="en-US" dirty="0"/>
              <a:t> </a:t>
            </a:r>
            <a:r>
              <a:rPr lang="en-US" altLang="zh-TW" dirty="0"/>
              <a:t>!=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90F920A-2D2C-4623-9755-712618AB5995}"/>
              </a:ext>
            </a:extLst>
          </p:cNvPr>
          <p:cNvCxnSpPr>
            <a:cxnSpLocks/>
            <a:stCxn id="8" idx="6"/>
            <a:endCxn id="5" idx="3"/>
          </p:cNvCxnSpPr>
          <p:nvPr/>
        </p:nvCxnSpPr>
        <p:spPr>
          <a:xfrm flipV="1">
            <a:off x="4463791" y="4780618"/>
            <a:ext cx="1632426" cy="893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79008FF-8B72-464E-98B7-CF86C1696EE0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6792035" y="3381319"/>
            <a:ext cx="236" cy="551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151D249-D1CD-44CD-B0EA-77901543A98F}"/>
              </a:ext>
            </a:extLst>
          </p:cNvPr>
          <p:cNvCxnSpPr>
            <a:cxnSpLocks/>
            <a:stCxn id="9" idx="2"/>
            <a:endCxn id="6" idx="6"/>
          </p:cNvCxnSpPr>
          <p:nvPr/>
        </p:nvCxnSpPr>
        <p:spPr>
          <a:xfrm flipH="1">
            <a:off x="2419848" y="2884796"/>
            <a:ext cx="33881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09CF7E56-ABD0-4CB0-9F3E-FA812E901C0A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4175574" y="3235891"/>
            <a:ext cx="1920711" cy="2087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4DC0C15-C346-475D-B9BB-EA54DD98446C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>
            <a:off x="1435813" y="4926340"/>
            <a:ext cx="1059908" cy="7480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3198D79-F565-4C45-95F1-F6B99A2D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86" y="27762"/>
            <a:ext cx="7105319" cy="224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84D4A31-7FF4-49F7-BAAD-D2F961FB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877" y="2388273"/>
            <a:ext cx="4290628" cy="2792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D6D467A-E669-46CC-A632-B799B877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737" y="5284915"/>
            <a:ext cx="4293133" cy="1493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9968C6-E1AC-4E37-914A-2683F5C71B18}"/>
              </a:ext>
            </a:extLst>
          </p:cNvPr>
          <p:cNvSpPr txBox="1"/>
          <p:nvPr/>
        </p:nvSpPr>
        <p:spPr>
          <a:xfrm>
            <a:off x="746345" y="1410789"/>
            <a:ext cx="2961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Tx Controller</a:t>
            </a:r>
            <a:r>
              <a:rPr lang="zh-TW" altLang="en-US" dirty="0"/>
              <a:t>是由</a:t>
            </a:r>
            <a:r>
              <a:rPr lang="en-US" altLang="zh-TW" dirty="0" err="1"/>
              <a:t>Tx_en</a:t>
            </a:r>
            <a:r>
              <a:rPr lang="zh-TW" altLang="en-US" dirty="0"/>
              <a:t>觸發</a:t>
            </a:r>
          </a:p>
        </p:txBody>
      </p:sp>
    </p:spTree>
    <p:extLst>
      <p:ext uri="{BB962C8B-B14F-4D97-AF65-F5344CB8AC3E}">
        <p14:creationId xmlns:p14="http://schemas.microsoft.com/office/powerpoint/2010/main" val="374883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33A2C-5C17-4FBF-B286-99E4DDA7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Rx Controller</a:t>
            </a:r>
            <a:r>
              <a:rPr lang="zh-TW" altLang="en-US" dirty="0"/>
              <a:t>怎麼檢測</a:t>
            </a:r>
            <a:r>
              <a:rPr lang="en-US" altLang="zh-TW" dirty="0"/>
              <a:t>start bits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00ED98-6CC1-4196-8CA0-4B816D40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6" y="1391925"/>
            <a:ext cx="10650873" cy="4788212"/>
          </a:xfrm>
        </p:spPr>
        <p:txBody>
          <a:bodyPr/>
          <a:lstStyle/>
          <a:p>
            <a:r>
              <a:rPr lang="zh-TW" altLang="en-US" dirty="0"/>
              <a:t>偵測</a:t>
            </a:r>
            <a:r>
              <a:rPr lang="en-US" altLang="zh-TW" dirty="0"/>
              <a:t>Rx</a:t>
            </a:r>
            <a:r>
              <a:rPr lang="zh-TW" altLang="en-US" dirty="0"/>
              <a:t>接收到的第一個</a:t>
            </a:r>
            <a:r>
              <a:rPr lang="en-US" altLang="zh-TW" dirty="0"/>
              <a:t>bits</a:t>
            </a:r>
            <a:r>
              <a:rPr lang="zh-TW" altLang="en-US" dirty="0"/>
              <a:t>為</a:t>
            </a:r>
            <a:r>
              <a:rPr lang="en-US" altLang="zh-TW" dirty="0"/>
              <a:t>Start bits</a:t>
            </a:r>
            <a:r>
              <a:rPr lang="zh-TW" altLang="en-US" dirty="0"/>
              <a:t>方法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TW" altLang="en-US" dirty="0"/>
              <a:t> 偵測</a:t>
            </a:r>
            <a:r>
              <a:rPr lang="en-US" altLang="zh-TW" dirty="0"/>
              <a:t>Rx</a:t>
            </a:r>
            <a:r>
              <a:rPr lang="zh-TW" altLang="en-US" dirty="0"/>
              <a:t>由</a:t>
            </a:r>
            <a:r>
              <a:rPr lang="en-US" altLang="zh-TW" dirty="0"/>
              <a:t>1</a:t>
            </a:r>
            <a:r>
              <a:rPr lang="zh-TW" altLang="en-US" dirty="0"/>
              <a:t>變</a:t>
            </a:r>
            <a:r>
              <a:rPr lang="en-US" altLang="zh-TW" dirty="0"/>
              <a:t>0</a:t>
            </a:r>
            <a:r>
              <a:rPr lang="zh-TW" altLang="en-US" dirty="0"/>
              <a:t>的瞬間 </a:t>
            </a:r>
            <a:r>
              <a:rPr lang="en-US" altLang="zh-TW" dirty="0"/>
              <a:t>(</a:t>
            </a:r>
            <a:r>
              <a:rPr lang="en-US" altLang="zh-TW" dirty="0" err="1"/>
              <a:t>rx_falling</a:t>
            </a:r>
            <a:r>
              <a:rPr lang="en-US" altLang="zh-TW" dirty="0"/>
              <a:t> = 1)</a:t>
            </a:r>
            <a:r>
              <a:rPr lang="zh-TW" altLang="en-US" dirty="0"/>
              <a:t>，進入</a:t>
            </a:r>
            <a:r>
              <a:rPr lang="en-US" altLang="zh-TW" dirty="0"/>
              <a:t>START</a:t>
            </a:r>
            <a:r>
              <a:rPr lang="zh-TW" altLang="en-US" dirty="0"/>
              <a:t>狀態。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 </a:t>
            </a:r>
            <a:r>
              <a:rPr lang="zh-TW" altLang="en-US" dirty="0"/>
              <a:t>準備一個</a:t>
            </a:r>
            <a:r>
              <a:rPr lang="en-US" altLang="zh-TW" dirty="0" err="1"/>
              <a:t>rx_sync</a:t>
            </a:r>
            <a:r>
              <a:rPr lang="zh-TW" altLang="en-US" dirty="0"/>
              <a:t>的</a:t>
            </a:r>
            <a:r>
              <a:rPr lang="en-US" altLang="zh-TW" dirty="0"/>
              <a:t>reg</a:t>
            </a:r>
            <a:r>
              <a:rPr lang="zh-TW" altLang="en-US" dirty="0"/>
              <a:t>，初始值為</a:t>
            </a:r>
            <a:r>
              <a:rPr lang="en-US" altLang="zh-TW" dirty="0"/>
              <a:t>2’b11</a:t>
            </a:r>
            <a:r>
              <a:rPr lang="zh-TW" altLang="en-US" dirty="0"/>
              <a:t>，當在</a:t>
            </a:r>
            <a:r>
              <a:rPr lang="en-US" altLang="zh-TW" dirty="0"/>
              <a:t>IDLE</a:t>
            </a:r>
            <a:r>
              <a:rPr lang="zh-TW" altLang="en-US" dirty="0"/>
              <a:t>時檢測到第一筆資料</a:t>
            </a:r>
            <a:r>
              <a:rPr lang="en-US" altLang="zh-TW" dirty="0" err="1"/>
              <a:t>rx</a:t>
            </a:r>
            <a:r>
              <a:rPr lang="en-US" altLang="zh-TW" dirty="0"/>
              <a:t> = 0</a:t>
            </a:r>
            <a:r>
              <a:rPr lang="zh-TW" altLang="en-US" dirty="0"/>
              <a:t>，</a:t>
            </a:r>
            <a:r>
              <a:rPr lang="en-US" altLang="zh-TW" dirty="0" err="1"/>
              <a:t>rx_sync</a:t>
            </a:r>
            <a:r>
              <a:rPr lang="zh-TW" altLang="en-US" dirty="0"/>
              <a:t>會從</a:t>
            </a:r>
            <a:r>
              <a:rPr lang="en-US" altLang="zh-TW" dirty="0"/>
              <a:t>2’b11</a:t>
            </a:r>
            <a:r>
              <a:rPr lang="zh-TW" altLang="en-US" dirty="0"/>
              <a:t>變成</a:t>
            </a:r>
            <a:r>
              <a:rPr lang="en-US" altLang="zh-TW" dirty="0"/>
              <a:t>2’b10</a:t>
            </a:r>
            <a:r>
              <a:rPr lang="zh-TW" altLang="en-US" dirty="0"/>
              <a:t>，表示</a:t>
            </a:r>
            <a:r>
              <a:rPr lang="en-US" altLang="zh-TW" dirty="0" err="1"/>
              <a:t>rx</a:t>
            </a:r>
            <a:r>
              <a:rPr lang="zh-TW" altLang="en-US" dirty="0"/>
              <a:t>由</a:t>
            </a:r>
            <a:r>
              <a:rPr lang="en-US" altLang="zh-TW" dirty="0"/>
              <a:t>1</a:t>
            </a:r>
            <a:r>
              <a:rPr lang="zh-TW" altLang="en-US" dirty="0"/>
              <a:t>變</a:t>
            </a:r>
            <a:r>
              <a:rPr lang="en-US" altLang="zh-TW" dirty="0"/>
              <a:t>0</a:t>
            </a:r>
            <a:r>
              <a:rPr lang="zh-TW" altLang="en-US" dirty="0"/>
              <a:t>瞬間。</a:t>
            </a:r>
            <a:endParaRPr lang="en-US" altLang="zh-TW" dirty="0"/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dirty="0"/>
              <a:t>可以這麼做的原因是因為空閒狀態時，</a:t>
            </a:r>
            <a:r>
              <a:rPr lang="en-US" altLang="zh-TW" dirty="0" err="1"/>
              <a:t>rx</a:t>
            </a:r>
            <a:r>
              <a:rPr lang="zh-TW" altLang="en-US" dirty="0"/>
              <a:t>會保持為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TW" altLang="en-US" dirty="0"/>
              <a:t>同時，</a:t>
            </a:r>
            <a:r>
              <a:rPr lang="en-US" altLang="zh-TW" dirty="0" err="1"/>
              <a:t>rx_falling</a:t>
            </a:r>
            <a:r>
              <a:rPr lang="zh-TW" altLang="en-US" dirty="0"/>
              <a:t>在</a:t>
            </a:r>
            <a:r>
              <a:rPr lang="en-US" altLang="zh-TW" dirty="0"/>
              <a:t>IDLE</a:t>
            </a:r>
            <a:r>
              <a:rPr lang="zh-TW" altLang="en-US" dirty="0"/>
              <a:t>下檢測</a:t>
            </a:r>
            <a:r>
              <a:rPr lang="en-US" altLang="zh-TW" dirty="0" err="1"/>
              <a:t>rx_sync</a:t>
            </a:r>
            <a:r>
              <a:rPr lang="zh-TW" altLang="en-US" dirty="0"/>
              <a:t>的值以得知</a:t>
            </a:r>
            <a:r>
              <a:rPr lang="en-US" altLang="zh-TW" dirty="0"/>
              <a:t>start bits</a:t>
            </a:r>
            <a:r>
              <a:rPr lang="zh-TW" altLang="en-US" dirty="0"/>
              <a:t>的到來。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72E1D3-9280-4DCE-A4F0-83740BD8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22" y="5258531"/>
            <a:ext cx="1021171" cy="1261747"/>
          </a:xfrm>
          <a:prstGeom prst="rect">
            <a:avLst/>
          </a:prstGeom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365DA0-F295-416E-80E3-87D597D2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" y="3514755"/>
            <a:ext cx="12192000" cy="148991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89B88B-73F1-49BF-A4D6-3925945B346E}"/>
              </a:ext>
            </a:extLst>
          </p:cNvPr>
          <p:cNvCxnSpPr>
            <a:cxnSpLocks/>
          </p:cNvCxnSpPr>
          <p:nvPr/>
        </p:nvCxnSpPr>
        <p:spPr>
          <a:xfrm>
            <a:off x="3443077" y="3357000"/>
            <a:ext cx="0" cy="16282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4E11E6D-4C2A-4E0A-BA44-9E4C250A5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230"/>
          <a:stretch/>
        </p:blipFill>
        <p:spPr>
          <a:xfrm>
            <a:off x="1632004" y="5268690"/>
            <a:ext cx="2337550" cy="1270065"/>
          </a:xfrm>
          <a:prstGeom prst="rect">
            <a:avLst/>
          </a:prstGeom>
          <a:ln>
            <a:noFill/>
          </a:ln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2BE88C5-D62B-4D40-ABD6-77AB7130AB7C}"/>
              </a:ext>
            </a:extLst>
          </p:cNvPr>
          <p:cNvCxnSpPr>
            <a:cxnSpLocks/>
          </p:cNvCxnSpPr>
          <p:nvPr/>
        </p:nvCxnSpPr>
        <p:spPr>
          <a:xfrm>
            <a:off x="3445177" y="5188332"/>
            <a:ext cx="0" cy="1430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ADBD2FD-9251-4508-BD43-FF33D39C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803" y="5324139"/>
            <a:ext cx="8035799" cy="11899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D3484CD-5D2F-4C68-A4A2-CF53087C5FD4}"/>
              </a:ext>
            </a:extLst>
          </p:cNvPr>
          <p:cNvCxnSpPr>
            <a:cxnSpLocks/>
          </p:cNvCxnSpPr>
          <p:nvPr/>
        </p:nvCxnSpPr>
        <p:spPr>
          <a:xfrm flipV="1">
            <a:off x="2323393" y="4064821"/>
            <a:ext cx="1001535" cy="12378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1442EFD-C027-44FE-A59A-3FD342018C14}"/>
              </a:ext>
            </a:extLst>
          </p:cNvPr>
          <p:cNvCxnSpPr>
            <a:cxnSpLocks/>
          </p:cNvCxnSpPr>
          <p:nvPr/>
        </p:nvCxnSpPr>
        <p:spPr>
          <a:xfrm>
            <a:off x="3583572" y="4074979"/>
            <a:ext cx="352428" cy="11835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內容版面配置區 3">
            <a:extLst>
              <a:ext uri="{FF2B5EF4-FFF2-40B4-BE49-F238E27FC236}">
                <a16:creationId xmlns:a16="http://schemas.microsoft.com/office/drawing/2014/main" id="{2AF04512-BFF1-406E-AF57-068F4AA56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000" y="2464946"/>
            <a:ext cx="3735240" cy="6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9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標題 1">
            <a:extLst>
              <a:ext uri="{FF2B5EF4-FFF2-40B4-BE49-F238E27FC236}">
                <a16:creationId xmlns:a16="http://schemas.microsoft.com/office/drawing/2014/main" id="{C6B6C5AA-D636-40F8-AC33-F22103A3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138927"/>
            <a:ext cx="10515600" cy="832419"/>
          </a:xfrm>
        </p:spPr>
        <p:txBody>
          <a:bodyPr/>
          <a:lstStyle/>
          <a:p>
            <a:r>
              <a:rPr lang="en-US" altLang="zh-TW" dirty="0"/>
              <a:t>Rx Controller</a:t>
            </a:r>
            <a:r>
              <a:rPr lang="zh-TW" altLang="en-US" dirty="0"/>
              <a:t>的</a:t>
            </a:r>
            <a:r>
              <a:rPr lang="en-US" altLang="zh-TW" dirty="0"/>
              <a:t>FSM</a:t>
            </a:r>
            <a:endParaRPr lang="zh-TW" altLang="en-US" dirty="0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AF7AAE1-54A7-4BE8-A5BC-D998D2EC1228}"/>
              </a:ext>
            </a:extLst>
          </p:cNvPr>
          <p:cNvGrpSpPr/>
          <p:nvPr/>
        </p:nvGrpSpPr>
        <p:grpSpPr>
          <a:xfrm>
            <a:off x="48000" y="1805980"/>
            <a:ext cx="7927280" cy="4663464"/>
            <a:chOff x="549511" y="1390213"/>
            <a:chExt cx="10220161" cy="5558612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849EFD0F-D84E-4CFB-AA23-55A0BB434AD7}"/>
                </a:ext>
              </a:extLst>
            </p:cNvPr>
            <p:cNvSpPr/>
            <p:nvPr/>
          </p:nvSpPr>
          <p:spPr>
            <a:xfrm>
              <a:off x="8134663" y="3612708"/>
              <a:ext cx="1965600" cy="990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PARITY</a:t>
              </a:r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F3BE6996-CA97-4B78-B5E5-EF23541FC234}"/>
                </a:ext>
              </a:extLst>
            </p:cNvPr>
            <p:cNvSpPr/>
            <p:nvPr/>
          </p:nvSpPr>
          <p:spPr>
            <a:xfrm>
              <a:off x="2778441" y="2067981"/>
              <a:ext cx="1965600" cy="990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IDLE</a:t>
              </a: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47DB8E99-6B84-4D13-BBDF-71EB62EC703E}"/>
                </a:ext>
              </a:extLst>
            </p:cNvPr>
            <p:cNvSpPr/>
            <p:nvPr/>
          </p:nvSpPr>
          <p:spPr>
            <a:xfrm>
              <a:off x="2778441" y="3613002"/>
              <a:ext cx="1965600" cy="990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5CFF3461-2AF3-4215-AF8D-26C75F248425}"/>
                </a:ext>
              </a:extLst>
            </p:cNvPr>
            <p:cNvSpPr/>
            <p:nvPr/>
          </p:nvSpPr>
          <p:spPr>
            <a:xfrm>
              <a:off x="4822384" y="4857602"/>
              <a:ext cx="1965600" cy="990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7BCDDB5A-E09A-4B2C-BCBB-238E4CF27E91}"/>
                </a:ext>
              </a:extLst>
            </p:cNvPr>
            <p:cNvSpPr/>
            <p:nvPr/>
          </p:nvSpPr>
          <p:spPr>
            <a:xfrm>
              <a:off x="8134663" y="2067981"/>
              <a:ext cx="1966072" cy="990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STOP</a:t>
              </a:r>
            </a:p>
          </p:txBody>
        </p: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3D81D3BB-9648-4C1A-B4FD-DA1A8B297791}"/>
                </a:ext>
              </a:extLst>
            </p:cNvPr>
            <p:cNvCxnSpPr>
              <a:cxnSpLocks/>
              <a:stCxn id="81" idx="4"/>
              <a:endCxn id="82" idx="0"/>
            </p:cNvCxnSpPr>
            <p:nvPr/>
          </p:nvCxnSpPr>
          <p:spPr>
            <a:xfrm>
              <a:off x="3761241" y="3058581"/>
              <a:ext cx="0" cy="5544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2FAF38A0-BD57-4AEF-B4CB-95B4624FA727}"/>
                </a:ext>
              </a:extLst>
            </p:cNvPr>
            <p:cNvSpPr txBox="1"/>
            <p:nvPr/>
          </p:nvSpPr>
          <p:spPr>
            <a:xfrm>
              <a:off x="1755113" y="3144929"/>
              <a:ext cx="153279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Rx_falling</a:t>
              </a:r>
              <a:r>
                <a:rPr lang="en-US" altLang="zh-TW" dirty="0"/>
                <a:t> =</a:t>
              </a:r>
              <a:r>
                <a:rPr lang="zh-TW" altLang="en-US" dirty="0"/>
                <a:t> </a:t>
              </a:r>
              <a:r>
                <a:rPr lang="en-US" altLang="zh-TW" dirty="0"/>
                <a:t>1</a:t>
              </a:r>
              <a:endParaRPr lang="zh-TW" altLang="en-US" dirty="0"/>
            </a:p>
          </p:txBody>
        </p:sp>
        <p:cxnSp>
          <p:nvCxnSpPr>
            <p:cNvPr id="87" name="接點: 弧形 86">
              <a:extLst>
                <a:ext uri="{FF2B5EF4-FFF2-40B4-BE49-F238E27FC236}">
                  <a16:creationId xmlns:a16="http://schemas.microsoft.com/office/drawing/2014/main" id="{1E1075C4-68E3-4E56-A0CA-C4719E445003}"/>
                </a:ext>
              </a:extLst>
            </p:cNvPr>
            <p:cNvCxnSpPr>
              <a:cxnSpLocks/>
              <a:stCxn id="81" idx="7"/>
              <a:endCxn id="81" idx="1"/>
            </p:cNvCxnSpPr>
            <p:nvPr/>
          </p:nvCxnSpPr>
          <p:spPr>
            <a:xfrm rot="16200000" flipV="1">
              <a:off x="3761241" y="1518106"/>
              <a:ext cx="12700" cy="1389890"/>
            </a:xfrm>
            <a:prstGeom prst="curvedConnector3">
              <a:avLst>
                <a:gd name="adj1" fmla="val 29422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53B2336F-11E4-4CB6-9E41-49F6539B7000}"/>
                </a:ext>
              </a:extLst>
            </p:cNvPr>
            <p:cNvSpPr txBox="1"/>
            <p:nvPr/>
          </p:nvSpPr>
          <p:spPr>
            <a:xfrm>
              <a:off x="2994845" y="1390213"/>
              <a:ext cx="153279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Rx_falling</a:t>
              </a:r>
              <a:r>
                <a:rPr lang="en-US" altLang="zh-TW" dirty="0"/>
                <a:t> =</a:t>
              </a:r>
              <a:r>
                <a:rPr lang="zh-TW" altLang="en-US" dirty="0"/>
                <a:t> </a:t>
              </a:r>
              <a:r>
                <a:rPr lang="en-US" altLang="zh-TW" dirty="0"/>
                <a:t>0</a:t>
              </a:r>
              <a:endParaRPr lang="zh-TW" altLang="en-US" dirty="0"/>
            </a:p>
          </p:txBody>
        </p:sp>
        <p:cxnSp>
          <p:nvCxnSpPr>
            <p:cNvPr id="89" name="接點: 弧形 88">
              <a:extLst>
                <a:ext uri="{FF2B5EF4-FFF2-40B4-BE49-F238E27FC236}">
                  <a16:creationId xmlns:a16="http://schemas.microsoft.com/office/drawing/2014/main" id="{64B7DFBF-2031-4A62-8C3F-CC9CB38657D1}"/>
                </a:ext>
              </a:extLst>
            </p:cNvPr>
            <p:cNvCxnSpPr>
              <a:cxnSpLocks/>
              <a:stCxn id="83" idx="3"/>
              <a:endCxn id="83" idx="5"/>
            </p:cNvCxnSpPr>
            <p:nvPr/>
          </p:nvCxnSpPr>
          <p:spPr>
            <a:xfrm rot="16200000" flipH="1">
              <a:off x="5805184" y="5008187"/>
              <a:ext cx="12700" cy="1389890"/>
            </a:xfrm>
            <a:prstGeom prst="curvedConnector3">
              <a:avLst>
                <a:gd name="adj1" fmla="val 29422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DDC3A17F-52A5-48CC-B52A-1F7B5765AE57}"/>
                </a:ext>
              </a:extLst>
            </p:cNvPr>
            <p:cNvSpPr txBox="1"/>
            <p:nvPr/>
          </p:nvSpPr>
          <p:spPr>
            <a:xfrm>
              <a:off x="4273145" y="2716292"/>
              <a:ext cx="3563326" cy="1100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err="1"/>
                <a:t>Clk_cnt</a:t>
              </a:r>
              <a:r>
                <a:rPr lang="en-US" altLang="zh-TW" dirty="0"/>
                <a:t> = 15</a:t>
              </a:r>
            </a:p>
            <a:p>
              <a:pPr algn="ctr"/>
              <a:r>
                <a:rPr lang="en-US" altLang="zh-TW" dirty="0" err="1"/>
                <a:t>Bit_cnt</a:t>
              </a:r>
              <a:r>
                <a:rPr lang="en-US" altLang="zh-TW" dirty="0"/>
                <a:t> = </a:t>
              </a:r>
              <a:r>
                <a:rPr lang="en-US" altLang="zh-TW" dirty="0" err="1"/>
                <a:t>word_bits</a:t>
              </a:r>
              <a:r>
                <a:rPr lang="en-US" altLang="zh-TW" dirty="0"/>
                <a:t>– 1 &amp;</a:t>
              </a:r>
              <a:r>
                <a:rPr lang="zh-TW" altLang="en-US" dirty="0"/>
                <a:t> </a:t>
              </a:r>
              <a:endParaRPr lang="en-US" altLang="zh-TW" dirty="0"/>
            </a:p>
            <a:p>
              <a:pPr algn="ctr"/>
              <a:r>
                <a:rPr lang="en-US" altLang="zh-TW" dirty="0"/>
                <a:t>Parity Type</a:t>
              </a:r>
              <a:r>
                <a:rPr lang="zh-TW" altLang="en-US" dirty="0"/>
                <a:t> </a:t>
              </a:r>
              <a:r>
                <a:rPr lang="en-US" altLang="zh-TW" dirty="0"/>
                <a:t>!=</a:t>
              </a:r>
              <a:r>
                <a:rPr lang="zh-TW" altLang="en-US" dirty="0"/>
                <a:t> </a:t>
              </a:r>
              <a:r>
                <a:rPr lang="en-US" altLang="zh-TW" dirty="0"/>
                <a:t>odd or even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48073F0F-0499-4E5B-A25E-FED36D8A9568}"/>
                </a:ext>
              </a:extLst>
            </p:cNvPr>
            <p:cNvSpPr txBox="1"/>
            <p:nvPr/>
          </p:nvSpPr>
          <p:spPr>
            <a:xfrm>
              <a:off x="4300682" y="6079163"/>
              <a:ext cx="3116929" cy="77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err="1"/>
                <a:t>Clk_cnt</a:t>
              </a:r>
              <a:r>
                <a:rPr lang="en-US" altLang="zh-TW" dirty="0"/>
                <a:t> != 15</a:t>
              </a:r>
              <a:r>
                <a:rPr lang="zh-TW" altLang="en-US" dirty="0"/>
                <a:t> </a:t>
              </a:r>
              <a:r>
                <a:rPr lang="en-US" altLang="zh-TW" dirty="0"/>
                <a:t>or</a:t>
              </a:r>
            </a:p>
            <a:p>
              <a:pPr algn="ctr"/>
              <a:r>
                <a:rPr lang="en-US" altLang="zh-TW" dirty="0" err="1"/>
                <a:t>Bit_cnt</a:t>
              </a:r>
              <a:r>
                <a:rPr lang="en-US" altLang="zh-TW" dirty="0"/>
                <a:t> != </a:t>
              </a:r>
              <a:r>
                <a:rPr lang="en-US" altLang="zh-TW" dirty="0" err="1"/>
                <a:t>word_bits</a:t>
              </a:r>
              <a:r>
                <a:rPr lang="en-US" altLang="zh-TW" dirty="0"/>
                <a:t> - 1</a:t>
              </a: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5481773-50A2-4302-9F2A-9C9A3E8414EF}"/>
                </a:ext>
              </a:extLst>
            </p:cNvPr>
            <p:cNvSpPr txBox="1"/>
            <p:nvPr/>
          </p:nvSpPr>
          <p:spPr>
            <a:xfrm>
              <a:off x="6898183" y="4848420"/>
              <a:ext cx="3710802" cy="1100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err="1"/>
                <a:t>Clk_cnt</a:t>
              </a:r>
              <a:r>
                <a:rPr lang="en-US" altLang="zh-TW" dirty="0"/>
                <a:t> = 15</a:t>
              </a:r>
            </a:p>
            <a:p>
              <a:pPr algn="ctr"/>
              <a:r>
                <a:rPr lang="en-US" altLang="zh-TW" dirty="0" err="1"/>
                <a:t>Bit_cnt</a:t>
              </a:r>
              <a:r>
                <a:rPr lang="en-US" altLang="zh-TW" dirty="0"/>
                <a:t> = </a:t>
              </a:r>
              <a:r>
                <a:rPr lang="en-US" altLang="zh-TW" dirty="0" err="1"/>
                <a:t>word_bits</a:t>
              </a:r>
              <a:r>
                <a:rPr lang="en-US" altLang="zh-TW" dirty="0"/>
                <a:t> - 1</a:t>
              </a:r>
            </a:p>
            <a:p>
              <a:pPr algn="ctr"/>
              <a:r>
                <a:rPr lang="en-US" altLang="zh-TW" dirty="0"/>
                <a:t> &amp;</a:t>
              </a:r>
              <a:r>
                <a:rPr lang="zh-TW" altLang="en-US" dirty="0"/>
                <a:t> </a:t>
              </a:r>
              <a:r>
                <a:rPr lang="en-US" altLang="zh-TW" dirty="0"/>
                <a:t>Parity Type</a:t>
              </a:r>
              <a:r>
                <a:rPr lang="zh-TW" altLang="en-US" dirty="0"/>
                <a:t> </a:t>
              </a:r>
              <a:r>
                <a:rPr lang="en-US" altLang="zh-TW" dirty="0"/>
                <a:t>=</a:t>
              </a:r>
              <a:r>
                <a:rPr lang="zh-TW" altLang="en-US" dirty="0"/>
                <a:t> </a:t>
              </a:r>
              <a:r>
                <a:rPr lang="en-US" altLang="zh-TW" dirty="0"/>
                <a:t>odd or even</a:t>
              </a:r>
              <a:endParaRPr lang="zh-TW" altLang="en-US" dirty="0"/>
            </a:p>
          </p:txBody>
        </p: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41751EFD-DDD2-4DD4-A8BA-9CC035DC8804}"/>
                </a:ext>
              </a:extLst>
            </p:cNvPr>
            <p:cNvCxnSpPr>
              <a:cxnSpLocks/>
              <a:stCxn id="83" idx="6"/>
              <a:endCxn id="80" idx="3"/>
            </p:cNvCxnSpPr>
            <p:nvPr/>
          </p:nvCxnSpPr>
          <p:spPr>
            <a:xfrm flipV="1">
              <a:off x="6787984" y="4458238"/>
              <a:ext cx="1634534" cy="894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78B6554-8C62-4842-83AB-400D8E1C36C6}"/>
                </a:ext>
              </a:extLst>
            </p:cNvPr>
            <p:cNvCxnSpPr>
              <a:cxnSpLocks/>
              <a:stCxn id="80" idx="0"/>
              <a:endCxn id="84" idx="4"/>
            </p:cNvCxnSpPr>
            <p:nvPr/>
          </p:nvCxnSpPr>
          <p:spPr>
            <a:xfrm flipV="1">
              <a:off x="9117463" y="3058581"/>
              <a:ext cx="236" cy="5541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3F453748-1D9F-45BF-89FB-989256FD5823}"/>
                </a:ext>
              </a:extLst>
            </p:cNvPr>
            <p:cNvCxnSpPr>
              <a:cxnSpLocks/>
              <a:stCxn id="84" idx="2"/>
              <a:endCxn id="81" idx="6"/>
            </p:cNvCxnSpPr>
            <p:nvPr/>
          </p:nvCxnSpPr>
          <p:spPr>
            <a:xfrm flipH="1">
              <a:off x="4744041" y="2563281"/>
              <a:ext cx="33906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77B2917A-0563-4EC4-B251-FC50EE72179F}"/>
                </a:ext>
              </a:extLst>
            </p:cNvPr>
            <p:cNvCxnSpPr>
              <a:cxnSpLocks/>
              <a:stCxn id="83" idx="7"/>
              <a:endCxn id="84" idx="3"/>
            </p:cNvCxnSpPr>
            <p:nvPr/>
          </p:nvCxnSpPr>
          <p:spPr>
            <a:xfrm flipV="1">
              <a:off x="6500129" y="2913511"/>
              <a:ext cx="1922459" cy="2089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BD0D46E0-6BAD-4A4B-B46F-26BA9EA0171F}"/>
                </a:ext>
              </a:extLst>
            </p:cNvPr>
            <p:cNvCxnSpPr>
              <a:cxnSpLocks/>
              <a:stCxn id="82" idx="4"/>
              <a:endCxn id="83" idx="2"/>
            </p:cNvCxnSpPr>
            <p:nvPr/>
          </p:nvCxnSpPr>
          <p:spPr>
            <a:xfrm>
              <a:off x="3761241" y="4603602"/>
              <a:ext cx="1061143" cy="749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8B065FC-1048-41D4-A2FC-DCC13D811243}"/>
                </a:ext>
              </a:extLst>
            </p:cNvPr>
            <p:cNvSpPr txBox="1"/>
            <p:nvPr/>
          </p:nvSpPr>
          <p:spPr>
            <a:xfrm>
              <a:off x="1793630" y="4973355"/>
              <a:ext cx="200728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Clk_cnt</a:t>
              </a:r>
              <a:r>
                <a:rPr lang="en-US" altLang="zh-TW" dirty="0"/>
                <a:t> = 16</a:t>
              </a:r>
              <a:r>
                <a:rPr lang="zh-TW" altLang="en-US" dirty="0"/>
                <a:t> </a:t>
              </a:r>
              <a:r>
                <a:rPr lang="en-US" altLang="zh-TW" dirty="0"/>
                <a:t>-</a:t>
              </a:r>
              <a:r>
                <a:rPr lang="zh-TW" altLang="en-US" dirty="0"/>
                <a:t> </a:t>
              </a:r>
              <a:r>
                <a:rPr lang="en-US" altLang="zh-TW" dirty="0"/>
                <a:t>1-</a:t>
              </a:r>
              <a:r>
                <a:rPr lang="zh-TW" altLang="en-US" dirty="0"/>
                <a:t> </a:t>
              </a:r>
              <a:r>
                <a:rPr lang="en-US" altLang="zh-TW" dirty="0"/>
                <a:t>2 </a:t>
              </a:r>
              <a:endParaRPr lang="zh-TW" altLang="en-US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D97231EA-6F9C-43EE-93F2-2DBB6C2626B6}"/>
                </a:ext>
              </a:extLst>
            </p:cNvPr>
            <p:cNvSpPr txBox="1"/>
            <p:nvPr/>
          </p:nvSpPr>
          <p:spPr>
            <a:xfrm>
              <a:off x="549511" y="5518094"/>
              <a:ext cx="3434534" cy="1430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16</a:t>
              </a:r>
              <a:r>
                <a:rPr lang="zh-TW" altLang="en-US" dirty="0"/>
                <a:t>是</a:t>
              </a:r>
              <a:r>
                <a:rPr lang="en-US" altLang="zh-TW" dirty="0"/>
                <a:t>Rx</a:t>
              </a:r>
              <a:r>
                <a:rPr lang="zh-TW" altLang="en-US" dirty="0"/>
                <a:t>的採樣率</a:t>
              </a:r>
              <a:r>
                <a:rPr lang="en-US" altLang="zh-TW" dirty="0"/>
                <a:t>(16-1</a:t>
              </a:r>
              <a:r>
                <a:rPr lang="zh-TW" altLang="en-US" dirty="0"/>
                <a:t>是因為從</a:t>
              </a:r>
              <a:r>
                <a:rPr lang="en-US" altLang="zh-TW" dirty="0"/>
                <a:t>0</a:t>
              </a:r>
              <a:r>
                <a:rPr lang="zh-TW" altLang="en-US" dirty="0"/>
                <a:t>開始</a:t>
              </a:r>
              <a:r>
                <a:rPr lang="en-US" altLang="zh-TW" dirty="0"/>
                <a:t>)</a:t>
              </a:r>
            </a:p>
            <a:p>
              <a:r>
                <a:rPr lang="en-US" altLang="zh-TW" dirty="0"/>
                <a:t>- 2</a:t>
              </a:r>
              <a:r>
                <a:rPr lang="zh-TW" altLang="en-US" dirty="0"/>
                <a:t>是因為</a:t>
              </a:r>
              <a:r>
                <a:rPr lang="en-US" altLang="zh-TW" dirty="0"/>
                <a:t>IDLE</a:t>
              </a:r>
              <a:r>
                <a:rPr lang="zh-TW" altLang="en-US" dirty="0"/>
                <a:t>時花</a:t>
              </a:r>
              <a:r>
                <a:rPr lang="en-US" altLang="zh-TW" dirty="0"/>
                <a:t>2</a:t>
              </a:r>
              <a:r>
                <a:rPr lang="zh-TW" altLang="en-US" dirty="0"/>
                <a:t>個</a:t>
              </a:r>
              <a:r>
                <a:rPr lang="en-US" altLang="zh-TW" dirty="0"/>
                <a:t>cycle</a:t>
              </a:r>
              <a:r>
                <a:rPr lang="zh-TW" altLang="en-US" dirty="0"/>
                <a:t>檢查</a:t>
              </a:r>
              <a:r>
                <a:rPr lang="en-US" altLang="zh-TW" dirty="0"/>
                <a:t>start bits</a:t>
              </a:r>
              <a:r>
                <a:rPr lang="zh-TW" altLang="en-US" dirty="0"/>
                <a:t>從</a:t>
              </a:r>
              <a:r>
                <a:rPr lang="en-US" altLang="zh-TW" dirty="0"/>
                <a:t>1</a:t>
              </a:r>
              <a:r>
                <a:rPr lang="zh-TW" altLang="en-US" dirty="0"/>
                <a:t>變</a:t>
              </a:r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01B53F5-0A1C-410B-94C5-AE71D34CC475}"/>
                </a:ext>
              </a:extLst>
            </p:cNvPr>
            <p:cNvSpPr/>
            <p:nvPr/>
          </p:nvSpPr>
          <p:spPr>
            <a:xfrm>
              <a:off x="9377945" y="3162184"/>
              <a:ext cx="1391727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/>
                <a:t>Clk_cnt</a:t>
              </a:r>
              <a:r>
                <a:rPr lang="en-US" altLang="zh-TW" dirty="0"/>
                <a:t> = 15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686F720-B344-4AFA-B23A-D0D5F73BAC61}"/>
                </a:ext>
              </a:extLst>
            </p:cNvPr>
            <p:cNvSpPr/>
            <p:nvPr/>
          </p:nvSpPr>
          <p:spPr>
            <a:xfrm>
              <a:off x="5644235" y="2110547"/>
              <a:ext cx="1391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/>
                <a:t>Clk_cnt</a:t>
              </a:r>
              <a:r>
                <a:rPr lang="en-US" altLang="zh-TW" dirty="0"/>
                <a:t> = 15</a:t>
              </a:r>
            </a:p>
          </p:txBody>
        </p:sp>
      </p:grpSp>
      <p:pic>
        <p:nvPicPr>
          <p:cNvPr id="103" name="圖片 102">
            <a:extLst>
              <a:ext uri="{FF2B5EF4-FFF2-40B4-BE49-F238E27FC236}">
                <a16:creationId xmlns:a16="http://schemas.microsoft.com/office/drawing/2014/main" id="{20BE9C9E-2F07-4175-BD6A-3D05CDD8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146" y="44416"/>
            <a:ext cx="6525024" cy="2166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52D61731-92F0-4C27-88E9-2A745BC5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363" y="3841840"/>
            <a:ext cx="4362637" cy="29316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A21988FF-52E9-41BF-B8B8-139C8CDADE1D}"/>
              </a:ext>
            </a:extLst>
          </p:cNvPr>
          <p:cNvCxnSpPr>
            <a:cxnSpLocks/>
          </p:cNvCxnSpPr>
          <p:nvPr/>
        </p:nvCxnSpPr>
        <p:spPr>
          <a:xfrm flipV="1">
            <a:off x="624000" y="765000"/>
            <a:ext cx="9180000" cy="4504116"/>
          </a:xfrm>
          <a:prstGeom prst="bentConnector3">
            <a:avLst>
              <a:gd name="adj1" fmla="val 1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D2A5739F-6AC4-4428-9598-788B0D2564C8}"/>
              </a:ext>
            </a:extLst>
          </p:cNvPr>
          <p:cNvSpPr/>
          <p:nvPr/>
        </p:nvSpPr>
        <p:spPr>
          <a:xfrm>
            <a:off x="9804000" y="622717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6453F6-ED6D-4F08-82AF-11E0E36FB6F8}"/>
              </a:ext>
            </a:extLst>
          </p:cNvPr>
          <p:cNvSpPr txBox="1"/>
          <p:nvPr/>
        </p:nvSpPr>
        <p:spPr>
          <a:xfrm>
            <a:off x="676007" y="1371431"/>
            <a:ext cx="50241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Rx Controller</a:t>
            </a:r>
            <a:r>
              <a:rPr lang="zh-TW" altLang="en-US" dirty="0"/>
              <a:t>是偵測到</a:t>
            </a:r>
            <a:r>
              <a:rPr lang="en-US" altLang="zh-TW" dirty="0"/>
              <a:t>”Start bits</a:t>
            </a:r>
            <a:r>
              <a:rPr lang="zh-TW" altLang="en-US" dirty="0"/>
              <a:t>由</a:t>
            </a:r>
            <a:r>
              <a:rPr lang="en-US" altLang="zh-TW" dirty="0"/>
              <a:t>1</a:t>
            </a:r>
            <a:r>
              <a:rPr lang="zh-TW" altLang="en-US" dirty="0"/>
              <a:t>變</a:t>
            </a:r>
            <a:r>
              <a:rPr lang="en-US" altLang="zh-TW" dirty="0"/>
              <a:t>0</a:t>
            </a:r>
            <a:r>
              <a:rPr lang="zh-TW" altLang="en-US" dirty="0"/>
              <a:t>瞬間</a:t>
            </a:r>
            <a:r>
              <a:rPr lang="en-US" altLang="zh-TW" dirty="0"/>
              <a:t>”</a:t>
            </a:r>
            <a:r>
              <a:rPr lang="zh-TW" altLang="en-US" dirty="0"/>
              <a:t>觸發</a:t>
            </a:r>
          </a:p>
        </p:txBody>
      </p:sp>
    </p:spTree>
    <p:extLst>
      <p:ext uri="{BB962C8B-B14F-4D97-AF65-F5344CB8AC3E}">
        <p14:creationId xmlns:p14="http://schemas.microsoft.com/office/powerpoint/2010/main" val="3101150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1F502-C19F-46B8-A116-C77CB818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298" y="231716"/>
            <a:ext cx="10515600" cy="832419"/>
          </a:xfrm>
        </p:spPr>
        <p:txBody>
          <a:bodyPr/>
          <a:lstStyle/>
          <a:p>
            <a:r>
              <a:rPr lang="en-US" altLang="zh-TW" dirty="0"/>
              <a:t>Rx Controller</a:t>
            </a:r>
            <a:r>
              <a:rPr lang="zh-TW" altLang="en-US" dirty="0"/>
              <a:t> 怎麼取值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7BAED0-3C4C-408B-9538-F2D6481E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" y="37925"/>
            <a:ext cx="3391074" cy="6782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9F295-59F3-4773-83B2-BE4F9C96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000" y="5417173"/>
            <a:ext cx="7150467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1DF70E-629F-489C-8DFC-4EF12D5F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000" y="2401764"/>
            <a:ext cx="5105662" cy="2559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CE81BF-5AA3-42A4-8565-5A8D3601B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826" y="1309889"/>
            <a:ext cx="3822896" cy="742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3D40F80-1DF9-4BF9-93C2-A72F6BAEAE19}"/>
              </a:ext>
            </a:extLst>
          </p:cNvPr>
          <p:cNvSpPr/>
          <p:nvPr/>
        </p:nvSpPr>
        <p:spPr>
          <a:xfrm>
            <a:off x="2496000" y="6021000"/>
            <a:ext cx="432000" cy="1927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2118E33-D9E7-4B20-8AA8-B6C1046263F1}"/>
              </a:ext>
            </a:extLst>
          </p:cNvPr>
          <p:cNvSpPr/>
          <p:nvPr/>
        </p:nvSpPr>
        <p:spPr>
          <a:xfrm rot="16200000">
            <a:off x="5374619" y="5080554"/>
            <a:ext cx="432000" cy="1927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DEAE791-E0B4-41BC-8B56-CC46196508A9}"/>
              </a:ext>
            </a:extLst>
          </p:cNvPr>
          <p:cNvSpPr/>
          <p:nvPr/>
        </p:nvSpPr>
        <p:spPr>
          <a:xfrm rot="16200000">
            <a:off x="5422816" y="2099865"/>
            <a:ext cx="432000" cy="1927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D51D05D-1DE6-4E19-8750-A79AF38FE6A9}"/>
                  </a:ext>
                </a:extLst>
              </p:cNvPr>
              <p:cNvSpPr/>
              <p:nvPr/>
            </p:nvSpPr>
            <p:spPr>
              <a:xfrm>
                <a:off x="7903459" y="1343954"/>
                <a:ext cx="4176000" cy="4060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TW" altLang="en-US" sz="1400" dirty="0"/>
                  <a:t>資料採樣階段</a:t>
                </a:r>
                <a:r>
                  <a:rPr lang="en-US" altLang="zh-TW" sz="1400" dirty="0"/>
                  <a:t>(DATA State)</a:t>
                </a:r>
                <a:r>
                  <a:rPr lang="zh-TW" altLang="en-US" sz="1400" dirty="0"/>
                  <a:t>：</a:t>
                </a:r>
                <a:endParaRPr lang="en-US" altLang="zh-TW" sz="1400" dirty="0"/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TW" sz="1400" dirty="0"/>
                  <a:t>Rx Controller</a:t>
                </a:r>
                <a:r>
                  <a:rPr lang="zh-TW" altLang="en-US" sz="1400" dirty="0"/>
                  <a:t>在每個位元週期內，在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1400" dirty="0"/>
                  <a:t>、</a:t>
                </a:r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zh-TW" alt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1400" i="1">
                        <a:latin typeface="Cambria Math" panose="02040503050406030204" pitchFamily="18" charset="0"/>
                      </a:rPr>
                      <m:t>、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m:rPr>
                        <m:nor/>
                      </m:rPr>
                      <a:rPr lang="en-US" altLang="zh-TW" sz="1400" dirty="0"/>
                      <m:t>(</m:t>
                    </m:r>
                    <m:r>
                      <m:rPr>
                        <m:nor/>
                      </m:rPr>
                      <a:rPr lang="zh-TW" altLang="en-US" sz="1400" dirty="0"/>
                      <m:t>中點</m:t>
                    </m:r>
                    <m:r>
                      <m:rPr>
                        <m:nor/>
                      </m:rPr>
                      <a:rPr lang="en-US" altLang="zh-TW" sz="1400" dirty="0"/>
                      <m:t>)</m:t>
                    </m:r>
                    <m:r>
                      <a:rPr lang="zh-TW" altLang="en-US" sz="14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zh-TW" altLang="en-US" sz="1400" dirty="0"/>
                  <a:t> 、</a:t>
                </a:r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1400" dirty="0"/>
                  <a:t>週期五個點進行採樣，有效降低時序偏移的影響。</a:t>
                </a:r>
                <a:endParaRPr lang="en-US" altLang="zh-TW" sz="1400" dirty="0"/>
              </a:p>
              <a:p>
                <a:r>
                  <a:rPr lang="en-US" altLang="zh-TW" sz="1400" dirty="0"/>
                  <a:t>2.</a:t>
                </a:r>
                <a:r>
                  <a:rPr lang="zh-TW" altLang="en-US" sz="1400" dirty="0"/>
                  <a:t> 資料驗證機制：</a:t>
                </a:r>
                <a:endParaRPr lang="en-US" altLang="zh-TW" sz="1400" dirty="0"/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比對五個採樣點的值是否一致，提升了接收資料的可靠性</a:t>
                </a:r>
              </a:p>
              <a:p>
                <a:r>
                  <a:rPr lang="en-US" altLang="zh-TW" sz="1400" dirty="0"/>
                  <a:t>3.</a:t>
                </a:r>
                <a:r>
                  <a:rPr lang="zh-TW" altLang="en-US" sz="1400" dirty="0"/>
                  <a:t> 資料處理流程：</a:t>
                </a:r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當五點採樣值一致時，確認為有效資料位元</a:t>
                </a:r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將確認後的位元透過位移操作存入</a:t>
                </a:r>
                <a:r>
                  <a:rPr lang="en-US" altLang="zh-TW" sz="1400" dirty="0"/>
                  <a:t>rx_s2p</a:t>
                </a:r>
                <a:r>
                  <a:rPr lang="zh-TW" altLang="en-US" sz="1400" dirty="0"/>
                  <a:t>暫存器</a:t>
                </a:r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透過 </a:t>
                </a:r>
                <a:r>
                  <a:rPr lang="en-US" altLang="zh-TW" sz="1400" dirty="0"/>
                  <a:t>Shift</a:t>
                </a:r>
                <a:r>
                  <a:rPr lang="zh-TW" altLang="en-US" sz="1400" dirty="0"/>
                  <a:t> 的方式實現了串列到並列的資料轉換</a:t>
                </a:r>
              </a:p>
              <a:p>
                <a:r>
                  <a:rPr lang="en-US" altLang="zh-TW" sz="1400" dirty="0"/>
                  <a:t>4.</a:t>
                </a:r>
                <a:r>
                  <a:rPr lang="zh-TW" altLang="en-US" sz="1400" dirty="0"/>
                  <a:t> 檢測到停止位</a:t>
                </a:r>
                <a:r>
                  <a:rPr lang="en-US" altLang="zh-TW" sz="1400" dirty="0"/>
                  <a:t>(STOP State)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:</a:t>
                </a:r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系統將完整的並列資料從</a:t>
                </a:r>
                <a:r>
                  <a:rPr lang="en-US" altLang="zh-TW" sz="1400" dirty="0" err="1"/>
                  <a:t>Dout</a:t>
                </a:r>
                <a:r>
                  <a:rPr lang="zh-TW" altLang="en-US" sz="1400" dirty="0"/>
                  <a:t>端口輸出</a:t>
                </a:r>
              </a:p>
              <a:p>
                <a:pPr marL="742950" lvl="1" indent="-285750">
                  <a:buFont typeface="Wingdings" panose="05000000000000000000" pitchFamily="2" charset="2"/>
                  <a:buChar char="p"/>
                </a:pPr>
                <a:r>
                  <a:rPr lang="zh-TW" altLang="en-US" sz="1400" dirty="0"/>
                  <a:t>確保資料完整性與同步性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D51D05D-1DE6-4E19-8750-A79AF38FE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459" y="1343954"/>
                <a:ext cx="4176000" cy="4060855"/>
              </a:xfrm>
              <a:prstGeom prst="rect">
                <a:avLst/>
              </a:prstGeom>
              <a:blipFill>
                <a:blip r:embed="rId7"/>
                <a:stretch>
                  <a:fillRect l="-292" t="-1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707C13B-B008-408F-8172-54A5C68D83D4}"/>
              </a:ext>
            </a:extLst>
          </p:cNvPr>
          <p:cNvSpPr txBox="1"/>
          <p:nvPr/>
        </p:nvSpPr>
        <p:spPr>
          <a:xfrm>
            <a:off x="3063943" y="2317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1C25B3-17C9-4DFE-86B9-E4EDB1518B6F}"/>
              </a:ext>
            </a:extLst>
          </p:cNvPr>
          <p:cNvSpPr txBox="1"/>
          <p:nvPr/>
        </p:nvSpPr>
        <p:spPr>
          <a:xfrm>
            <a:off x="2928000" y="592924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D214BCB-057B-4F94-9281-DD4E9BD49C58}"/>
              </a:ext>
            </a:extLst>
          </p:cNvPr>
          <p:cNvSpPr txBox="1"/>
          <p:nvPr/>
        </p:nvSpPr>
        <p:spPr>
          <a:xfrm>
            <a:off x="5459921" y="454816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718BE2-A024-4FBC-8C92-E6493C26AC18}"/>
              </a:ext>
            </a:extLst>
          </p:cNvPr>
          <p:cNvSpPr txBox="1"/>
          <p:nvPr/>
        </p:nvSpPr>
        <p:spPr>
          <a:xfrm>
            <a:off x="5471005" y="168138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22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FB30-C412-4418-A49E-ABA057E9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Rx Controller</a:t>
            </a:r>
            <a:r>
              <a:rPr lang="zh-TW" altLang="en-US" dirty="0"/>
              <a:t> 怎麼驗證</a:t>
            </a:r>
            <a:r>
              <a:rPr lang="en-US" altLang="zh-TW" dirty="0"/>
              <a:t>Parity bits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BEC6694-ADC9-4DD3-941E-6E02D74C4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482" y="639345"/>
            <a:ext cx="4327657" cy="5104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483361-E76B-48B5-ADE6-0AC9ECE5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64" y="5837422"/>
            <a:ext cx="7696596" cy="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AD3896D-DFCA-452A-8E12-A3B163E76967}"/>
              </a:ext>
            </a:extLst>
          </p:cNvPr>
          <p:cNvSpPr txBox="1">
            <a:spLocks/>
          </p:cNvSpPr>
          <p:nvPr/>
        </p:nvSpPr>
        <p:spPr>
          <a:xfrm>
            <a:off x="624000" y="1386238"/>
            <a:ext cx="10515600" cy="53547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en-US" altLang="zh-TW" sz="1600" b="1" dirty="0"/>
              <a:t>Parity bit</a:t>
            </a:r>
          </a:p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zh-TW" altLang="en-US" sz="1600" dirty="0"/>
              <a:t>假設我們的資料是：</a:t>
            </a:r>
            <a:r>
              <a:rPr lang="en-US" altLang="zh-TW" sz="1600" dirty="0"/>
              <a:t>1011</a:t>
            </a:r>
            <a:r>
              <a:rPr lang="zh-TW" altLang="en-US" sz="1600" dirty="0"/>
              <a:t>（</a:t>
            </a:r>
            <a:r>
              <a:rPr lang="en-US" altLang="zh-TW" sz="1600" dirty="0"/>
              <a:t>4</a:t>
            </a:r>
            <a:r>
              <a:rPr lang="zh-TW" altLang="en-US" sz="1600" dirty="0"/>
              <a:t>筆資料，有</a:t>
            </a:r>
            <a:r>
              <a:rPr lang="en-US" altLang="zh-TW" sz="1600" dirty="0"/>
              <a:t>3</a:t>
            </a:r>
            <a:r>
              <a:rPr lang="zh-TW" altLang="en-US" sz="1600" dirty="0"/>
              <a:t>個</a:t>
            </a:r>
            <a:r>
              <a:rPr lang="en-US" altLang="zh-TW" sz="1600" dirty="0"/>
              <a:t>1</a:t>
            </a:r>
            <a:r>
              <a:rPr lang="zh-TW" altLang="en-US" sz="1600" dirty="0"/>
              <a:t>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rgbClr val="C00000"/>
                </a:solidFill>
              </a:rPr>
              <a:t>偶校驗 </a:t>
            </a:r>
            <a:r>
              <a:rPr lang="en-US" altLang="zh-TW" sz="1600" dirty="0">
                <a:solidFill>
                  <a:srgbClr val="C00000"/>
                </a:solidFill>
              </a:rPr>
              <a:t>: </a:t>
            </a:r>
            <a:r>
              <a:rPr lang="en-US" altLang="zh-TW" sz="1600" dirty="0"/>
              <a:t>^rx_s2p</a:t>
            </a:r>
            <a:endParaRPr lang="en-US" altLang="zh-TW" sz="16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/>
              <a:t>有</a:t>
            </a:r>
            <a:r>
              <a:rPr lang="en-US" altLang="zh-TW" sz="1600" dirty="0"/>
              <a:t>3</a:t>
            </a:r>
            <a:r>
              <a:rPr lang="zh-TW" altLang="en-US" sz="1600" dirty="0"/>
              <a:t>個</a:t>
            </a:r>
            <a:r>
              <a:rPr lang="en-US" altLang="zh-TW" sz="1600" dirty="0"/>
              <a:t>1</a:t>
            </a:r>
            <a:r>
              <a:rPr lang="zh-TW" altLang="en-US" sz="1600" dirty="0"/>
              <a:t>（奇數）</a:t>
            </a:r>
          </a:p>
          <a:p>
            <a:pPr>
              <a:lnSpc>
                <a:spcPct val="100000"/>
              </a:lnSpc>
            </a:pPr>
            <a:r>
              <a:rPr lang="zh-TW" altLang="en-US" sz="1600" dirty="0"/>
              <a:t>為了使總數為偶數，我們加一個</a:t>
            </a:r>
            <a:r>
              <a:rPr lang="en-US" altLang="zh-TW" sz="1600" dirty="0"/>
              <a:t>1</a:t>
            </a:r>
            <a:r>
              <a:rPr lang="zh-TW" altLang="en-US" sz="1600" dirty="0"/>
              <a:t>作為校驗位</a:t>
            </a:r>
          </a:p>
          <a:p>
            <a:pPr>
              <a:lnSpc>
                <a:spcPct val="100000"/>
              </a:lnSpc>
            </a:pPr>
            <a:r>
              <a:rPr lang="zh-TW" altLang="en-US" sz="1600" dirty="0"/>
              <a:t>最終發送：</a:t>
            </a:r>
            <a:r>
              <a:rPr lang="en-US" altLang="zh-TW" sz="1600" dirty="0"/>
              <a:t>10111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rgbClr val="C00000"/>
                </a:solidFill>
              </a:rPr>
              <a:t>奇校驗 </a:t>
            </a:r>
            <a:r>
              <a:rPr lang="en-US" altLang="zh-TW" sz="1600" dirty="0">
                <a:solidFill>
                  <a:srgbClr val="C00000"/>
                </a:solidFill>
              </a:rPr>
              <a:t>: </a:t>
            </a:r>
            <a:r>
              <a:rPr lang="en-US" altLang="zh-TW" sz="1600" dirty="0"/>
              <a:t>~(^rx_s2p)</a:t>
            </a:r>
            <a:endParaRPr lang="zh-TW" alt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/>
              <a:t>有</a:t>
            </a:r>
            <a:r>
              <a:rPr lang="en-US" altLang="zh-TW" sz="1600" dirty="0"/>
              <a:t>3</a:t>
            </a:r>
            <a:r>
              <a:rPr lang="zh-TW" altLang="en-US" sz="1600" dirty="0"/>
              <a:t>個</a:t>
            </a:r>
            <a:r>
              <a:rPr lang="en-US" altLang="zh-TW" sz="1600" dirty="0"/>
              <a:t>1</a:t>
            </a:r>
            <a:r>
              <a:rPr lang="zh-TW" altLang="en-US" sz="1600" dirty="0"/>
              <a:t>（已經是奇數）</a:t>
            </a:r>
          </a:p>
          <a:p>
            <a:pPr>
              <a:lnSpc>
                <a:spcPct val="100000"/>
              </a:lnSpc>
            </a:pPr>
            <a:r>
              <a:rPr lang="zh-TW" altLang="en-US" sz="1600" dirty="0"/>
              <a:t>不需要再加</a:t>
            </a:r>
            <a:r>
              <a:rPr lang="en-US" altLang="zh-TW" sz="1600" dirty="0"/>
              <a:t>1</a:t>
            </a:r>
            <a:r>
              <a:rPr lang="zh-TW" altLang="en-US" sz="1600" dirty="0"/>
              <a:t>，所以校驗位是</a:t>
            </a:r>
            <a:r>
              <a:rPr lang="en-US" altLang="zh-TW" sz="1600" dirty="0"/>
              <a:t>0</a:t>
            </a:r>
          </a:p>
          <a:p>
            <a:pPr>
              <a:lnSpc>
                <a:spcPct val="100000"/>
              </a:lnSpc>
            </a:pPr>
            <a:r>
              <a:rPr lang="zh-TW" altLang="en-US" sz="1600" dirty="0"/>
              <a:t>最終發送：</a:t>
            </a:r>
            <a:r>
              <a:rPr lang="en-US" altLang="zh-TW" sz="1600" dirty="0"/>
              <a:t>10110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1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400" b="1" dirty="0">
                <a:latin typeface="Arial" panose="020B0604020202020204" pitchFamily="34" charset="0"/>
              </a:rPr>
              <a:t>工作流程 </a:t>
            </a:r>
            <a:endParaRPr lang="en-US" altLang="zh-TW" sz="1400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1400" b="1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Arial" panose="020B0604020202020204" pitchFamily="34" charset="0"/>
              </a:rPr>
              <a:t>接收完</a:t>
            </a:r>
            <a:r>
              <a:rPr lang="en-US" altLang="zh-TW" sz="1400" dirty="0">
                <a:latin typeface="Arial" panose="020B0604020202020204" pitchFamily="34" charset="0"/>
              </a:rPr>
              <a:t>Data</a:t>
            </a:r>
            <a:r>
              <a:rPr lang="zh-TW" altLang="zh-TW" sz="1400" dirty="0">
                <a:latin typeface="Arial" panose="020B0604020202020204" pitchFamily="34" charset="0"/>
              </a:rPr>
              <a:t>後進入</a:t>
            </a:r>
            <a:r>
              <a:rPr lang="en-US" altLang="zh-TW" sz="1400" dirty="0">
                <a:latin typeface="Arial" panose="020B0604020202020204" pitchFamily="34" charset="0"/>
              </a:rPr>
              <a:t>Parity State 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Arial" panose="020B0604020202020204" pitchFamily="34" charset="0"/>
              </a:rPr>
              <a:t>根據設定的校驗模式(奇/偶)計算校驗值 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Arial" panose="020B0604020202020204" pitchFamily="34" charset="0"/>
              </a:rPr>
              <a:t>將計算結果與接收到的校驗位比較 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Arial" panose="020B0604020202020204" pitchFamily="34" charset="0"/>
              </a:rPr>
              <a:t>如果不匹配，表示傳輸出現錯誤 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6E311E4-74C2-472E-AD9A-E2C3C842326E}"/>
              </a:ext>
            </a:extLst>
          </p:cNvPr>
          <p:cNvCxnSpPr/>
          <p:nvPr/>
        </p:nvCxnSpPr>
        <p:spPr>
          <a:xfrm>
            <a:off x="2608334" y="2072211"/>
            <a:ext cx="0" cy="241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0C387D-CD4D-4808-AC00-8240D2A2139B}"/>
              </a:ext>
            </a:extLst>
          </p:cNvPr>
          <p:cNvSpPr txBox="1"/>
          <p:nvPr/>
        </p:nvSpPr>
        <p:spPr>
          <a:xfrm>
            <a:off x="2458293" y="23227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</a:t>
            </a:r>
            <a:endParaRPr lang="zh-TW" altLang="en-US" sz="1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59BC5B5-52FB-4CD3-AA86-99B383681A71}"/>
              </a:ext>
            </a:extLst>
          </p:cNvPr>
          <p:cNvCxnSpPr>
            <a:cxnSpLocks/>
          </p:cNvCxnSpPr>
          <p:nvPr/>
        </p:nvCxnSpPr>
        <p:spPr>
          <a:xfrm flipV="1">
            <a:off x="2608334" y="2082765"/>
            <a:ext cx="92785" cy="23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225C389-FCF1-4E27-BC53-0CADB9D08019}"/>
              </a:ext>
            </a:extLst>
          </p:cNvPr>
          <p:cNvCxnSpPr/>
          <p:nvPr/>
        </p:nvCxnSpPr>
        <p:spPr>
          <a:xfrm>
            <a:off x="2707240" y="2072211"/>
            <a:ext cx="0" cy="2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7AC2D4-4CCB-4296-8C42-BFEFA3EAD86E}"/>
              </a:ext>
            </a:extLst>
          </p:cNvPr>
          <p:cNvSpPr txBox="1"/>
          <p:nvPr/>
        </p:nvSpPr>
        <p:spPr>
          <a:xfrm>
            <a:off x="2548689" y="232038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CBF578-626D-4BE3-84BB-E1B7D081C8AE}"/>
              </a:ext>
            </a:extLst>
          </p:cNvPr>
          <p:cNvSpPr txBox="1"/>
          <p:nvPr/>
        </p:nvSpPr>
        <p:spPr>
          <a:xfrm>
            <a:off x="2665953" y="232508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0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7D144-8B23-4580-8174-65FF3E98EDFF}"/>
              </a:ext>
            </a:extLst>
          </p:cNvPr>
          <p:cNvSpPr txBox="1"/>
          <p:nvPr/>
        </p:nvSpPr>
        <p:spPr>
          <a:xfrm>
            <a:off x="2776915" y="232420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</a:t>
            </a:r>
            <a:endParaRPr lang="zh-TW" altLang="en-US" sz="1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DB1D5E9-F80A-46DA-927E-B167C4692FED}"/>
              </a:ext>
            </a:extLst>
          </p:cNvPr>
          <p:cNvCxnSpPr/>
          <p:nvPr/>
        </p:nvCxnSpPr>
        <p:spPr>
          <a:xfrm>
            <a:off x="3012789" y="2491231"/>
            <a:ext cx="318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DBFAFD6-97F7-45C4-828F-2C481231374B}"/>
              </a:ext>
            </a:extLst>
          </p:cNvPr>
          <p:cNvSpPr txBox="1"/>
          <p:nvPr/>
        </p:nvSpPr>
        <p:spPr>
          <a:xfrm>
            <a:off x="3360000" y="2349000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 (</a:t>
            </a:r>
            <a:r>
              <a:rPr lang="zh-TW" altLang="en-US" sz="1400" dirty="0"/>
              <a:t>表示有奇數個</a:t>
            </a:r>
            <a:r>
              <a:rPr lang="en-US" altLang="zh-TW" sz="1400" dirty="0"/>
              <a:t>1)</a:t>
            </a:r>
            <a:endParaRPr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774F52-E7A9-4D99-80DA-D3E29BC4C573}"/>
              </a:ext>
            </a:extLst>
          </p:cNvPr>
          <p:cNvSpPr txBox="1"/>
          <p:nvPr/>
        </p:nvSpPr>
        <p:spPr>
          <a:xfrm>
            <a:off x="3083263" y="2078189"/>
            <a:ext cx="207300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^ (XOR) : </a:t>
            </a:r>
            <a:r>
              <a:rPr lang="zh-TW" altLang="en-US" sz="1200" dirty="0"/>
              <a:t>相同為</a:t>
            </a:r>
            <a:r>
              <a:rPr lang="en-US" altLang="zh-TW" sz="1200" dirty="0"/>
              <a:t>0</a:t>
            </a:r>
            <a:r>
              <a:rPr lang="zh-TW" altLang="en-US" sz="1200" dirty="0"/>
              <a:t>，不同為</a:t>
            </a:r>
            <a:r>
              <a:rPr lang="en-US" altLang="zh-TW" sz="1200" dirty="0"/>
              <a:t>1</a:t>
            </a:r>
            <a:endParaRPr lang="zh-TW" altLang="en-US" sz="12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6818057-0C5A-4284-B61A-92FC3AFB05E6}"/>
              </a:ext>
            </a:extLst>
          </p:cNvPr>
          <p:cNvCxnSpPr>
            <a:cxnSpLocks/>
          </p:cNvCxnSpPr>
          <p:nvPr/>
        </p:nvCxnSpPr>
        <p:spPr>
          <a:xfrm flipV="1">
            <a:off x="2711647" y="2082764"/>
            <a:ext cx="92785" cy="23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7EFCE85-1A65-4C85-B8A0-E0F3F309E840}"/>
              </a:ext>
            </a:extLst>
          </p:cNvPr>
          <p:cNvCxnSpPr/>
          <p:nvPr/>
        </p:nvCxnSpPr>
        <p:spPr>
          <a:xfrm>
            <a:off x="2810553" y="2072210"/>
            <a:ext cx="0" cy="2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346F434-9BEB-485C-B914-6C62161E49F7}"/>
              </a:ext>
            </a:extLst>
          </p:cNvPr>
          <p:cNvCxnSpPr>
            <a:cxnSpLocks/>
          </p:cNvCxnSpPr>
          <p:nvPr/>
        </p:nvCxnSpPr>
        <p:spPr>
          <a:xfrm flipV="1">
            <a:off x="2821081" y="2072210"/>
            <a:ext cx="92785" cy="230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5579C8D-425C-4028-BA6C-D36FCF0679BF}"/>
              </a:ext>
            </a:extLst>
          </p:cNvPr>
          <p:cNvCxnSpPr/>
          <p:nvPr/>
        </p:nvCxnSpPr>
        <p:spPr>
          <a:xfrm>
            <a:off x="2919987" y="2061656"/>
            <a:ext cx="0" cy="2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467756-B6D6-4D54-9E36-0D04C135224B}"/>
              </a:ext>
            </a:extLst>
          </p:cNvPr>
          <p:cNvSpPr txBox="1"/>
          <p:nvPr/>
        </p:nvSpPr>
        <p:spPr>
          <a:xfrm>
            <a:off x="10451793" y="175613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/>
              <a:t>計算校驗值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CED6102-6FD0-449F-9BD8-C264A524A613}"/>
              </a:ext>
            </a:extLst>
          </p:cNvPr>
          <p:cNvSpPr txBox="1"/>
          <p:nvPr/>
        </p:nvSpPr>
        <p:spPr>
          <a:xfrm>
            <a:off x="9752554" y="4421224"/>
            <a:ext cx="1608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/>
              <a:t>接收</a:t>
            </a:r>
            <a:r>
              <a:rPr lang="en-US" altLang="zh-TW" b="1" dirty="0"/>
              <a:t>Tx</a:t>
            </a:r>
            <a:r>
              <a:rPr lang="zh-TW" altLang="en-US" b="1" dirty="0"/>
              <a:t>校驗值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0618A24-3C97-471C-BCB1-42E59A6C8084}"/>
              </a:ext>
            </a:extLst>
          </p:cNvPr>
          <p:cNvSpPr txBox="1"/>
          <p:nvPr/>
        </p:nvSpPr>
        <p:spPr>
          <a:xfrm>
            <a:off x="4656000" y="5374061"/>
            <a:ext cx="27430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/>
              <a:t>比較</a:t>
            </a:r>
            <a:r>
              <a:rPr lang="en-US" altLang="zh-TW" b="1" dirty="0"/>
              <a:t>Parity State</a:t>
            </a:r>
            <a:r>
              <a:rPr lang="zh-TW" altLang="en-US" b="1" dirty="0"/>
              <a:t>時校驗值</a:t>
            </a:r>
          </a:p>
        </p:txBody>
      </p:sp>
    </p:spTree>
    <p:extLst>
      <p:ext uri="{BB962C8B-B14F-4D97-AF65-F5344CB8AC3E}">
        <p14:creationId xmlns:p14="http://schemas.microsoft.com/office/powerpoint/2010/main" val="44122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3751D-252F-4D4C-954D-8F9127C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Tx Done /</a:t>
            </a:r>
            <a:r>
              <a:rPr lang="zh-TW" altLang="en-US" dirty="0"/>
              <a:t> </a:t>
            </a:r>
            <a:r>
              <a:rPr lang="en-US" altLang="zh-TW" dirty="0"/>
              <a:t>Rx</a:t>
            </a:r>
            <a:r>
              <a:rPr lang="zh-TW" altLang="en-US" dirty="0"/>
              <a:t> </a:t>
            </a:r>
            <a:r>
              <a:rPr lang="en-US" altLang="zh-TW" dirty="0"/>
              <a:t>Done </a:t>
            </a:r>
            <a:r>
              <a:rPr lang="zh-TW" altLang="en-US" dirty="0"/>
              <a:t>怎麼偵測及清除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9D75A-A770-451E-A6DC-3A26D7EC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435468"/>
            <a:ext cx="11455730" cy="4788212"/>
          </a:xfrm>
        </p:spPr>
        <p:txBody>
          <a:bodyPr/>
          <a:lstStyle/>
          <a:p>
            <a:r>
              <a:rPr lang="en-US" altLang="zh-TW" sz="2000" dirty="0"/>
              <a:t>Tx</a:t>
            </a:r>
            <a:r>
              <a:rPr lang="zh-TW" altLang="en-US" sz="2000" dirty="0"/>
              <a:t> </a:t>
            </a:r>
            <a:r>
              <a:rPr lang="en-US" altLang="zh-TW" sz="2000" dirty="0"/>
              <a:t>Done :</a:t>
            </a:r>
            <a:r>
              <a:rPr lang="zh-TW" altLang="en-US" sz="2000" dirty="0"/>
              <a:t> 屬於</a:t>
            </a:r>
            <a:r>
              <a:rPr lang="en-US" altLang="zh-TW" sz="2000" dirty="0"/>
              <a:t>Tx BCLK Domain</a:t>
            </a:r>
            <a:r>
              <a:rPr lang="zh-TW" altLang="en-US" sz="2000" dirty="0"/>
              <a:t>，在偵測到完成傳輸後會拉起一個</a:t>
            </a:r>
            <a:r>
              <a:rPr lang="en-US" altLang="zh-TW" sz="2000" dirty="0"/>
              <a:t>clock cycle</a:t>
            </a:r>
            <a:r>
              <a:rPr lang="zh-TW" altLang="en-US" sz="2000" dirty="0"/>
              <a:t>的</a:t>
            </a:r>
            <a:r>
              <a:rPr lang="en-US" altLang="zh-TW" sz="2000" dirty="0"/>
              <a:t>pulse</a:t>
            </a:r>
            <a:r>
              <a:rPr lang="zh-TW" altLang="en-US" sz="2000" dirty="0"/>
              <a:t>訊號，接著歸</a:t>
            </a:r>
            <a:r>
              <a:rPr lang="en-US" altLang="zh-TW" sz="2000" dirty="0"/>
              <a:t>0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lvl="1"/>
            <a:r>
              <a:rPr lang="zh-TW" altLang="en-US" sz="1800" dirty="0"/>
              <a:t>完成傳輸偵測條件 </a:t>
            </a:r>
            <a:r>
              <a:rPr lang="en-US" altLang="zh-TW" sz="1800" dirty="0"/>
              <a:t>:</a:t>
            </a:r>
            <a:r>
              <a:rPr lang="zh-TW" altLang="en-US" sz="1800" dirty="0"/>
              <a:t> 狀態是</a:t>
            </a:r>
            <a:r>
              <a:rPr lang="en-US" altLang="zh-TW" sz="1800" dirty="0"/>
              <a:t>STOP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en-US" altLang="zh-TW" sz="2000" dirty="0"/>
              <a:t>Rx</a:t>
            </a:r>
            <a:r>
              <a:rPr lang="zh-TW" altLang="en-US" sz="2000" dirty="0"/>
              <a:t> </a:t>
            </a:r>
            <a:r>
              <a:rPr lang="en-US" altLang="zh-TW" sz="2000" dirty="0"/>
              <a:t>Done :</a:t>
            </a:r>
            <a:r>
              <a:rPr lang="zh-TW" altLang="en-US" sz="2000" dirty="0"/>
              <a:t> 屬於</a:t>
            </a:r>
            <a:r>
              <a:rPr lang="en-US" altLang="zh-TW" sz="2000" dirty="0"/>
              <a:t>Rx BCLK Domain</a:t>
            </a:r>
            <a:r>
              <a:rPr lang="zh-TW" altLang="en-US" sz="2000" dirty="0"/>
              <a:t>，在完成接收後會拉起一個</a:t>
            </a:r>
            <a:r>
              <a:rPr lang="en-US" altLang="zh-TW" sz="2000" dirty="0"/>
              <a:t>clock cycle</a:t>
            </a:r>
            <a:r>
              <a:rPr lang="zh-TW" altLang="en-US" sz="2000" dirty="0"/>
              <a:t>的</a:t>
            </a:r>
            <a:r>
              <a:rPr lang="en-US" altLang="zh-TW" sz="2000" dirty="0"/>
              <a:t>pulse</a:t>
            </a:r>
            <a:r>
              <a:rPr lang="zh-TW" altLang="en-US" sz="2000" dirty="0"/>
              <a:t>訊號，接著歸</a:t>
            </a:r>
            <a:r>
              <a:rPr lang="en-US" altLang="zh-TW" sz="2000" dirty="0"/>
              <a:t>0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lvl="1"/>
            <a:r>
              <a:rPr lang="zh-TW" altLang="en-US" sz="1800" dirty="0"/>
              <a:t>完成接收偵測條件 </a:t>
            </a:r>
            <a:r>
              <a:rPr lang="en-US" altLang="zh-TW" sz="1800" dirty="0"/>
              <a:t>:</a:t>
            </a:r>
            <a:r>
              <a:rPr lang="zh-TW" altLang="en-US" sz="1800" dirty="0"/>
              <a:t>狀態是</a:t>
            </a:r>
            <a:r>
              <a:rPr lang="en-US" altLang="zh-TW" sz="1800" dirty="0"/>
              <a:t>STOP</a:t>
            </a:r>
            <a:r>
              <a:rPr lang="zh-TW" altLang="en-US" sz="1800" dirty="0"/>
              <a:t>且經過</a:t>
            </a:r>
            <a:r>
              <a:rPr lang="en-US" altLang="zh-TW" sz="1800" dirty="0"/>
              <a:t>16</a:t>
            </a:r>
            <a:r>
              <a:rPr lang="zh-TW" altLang="en-US" sz="1800" dirty="0"/>
              <a:t>次採樣。</a:t>
            </a:r>
            <a:endParaRPr lang="en-US" altLang="zh-TW" sz="1800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3256FF-8849-4503-BAEC-54E84AC0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19" y="2190840"/>
            <a:ext cx="5384410" cy="1725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EBDD92-13B3-4EC3-BFBD-84759D1D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9" y="4898142"/>
            <a:ext cx="10089672" cy="175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64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F3635-E1E1-433D-8109-2C622061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設計規格說明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78A5A-F00F-4530-B191-9CBBED0A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UART</a:t>
            </a:r>
            <a:r>
              <a:rPr lang="zh-TW" altLang="en-US" dirty="0"/>
              <a:t>規格</a:t>
            </a:r>
            <a:endParaRPr lang="en-US" altLang="zh-TW" dirty="0"/>
          </a:p>
          <a:p>
            <a:pPr lvl="1"/>
            <a:r>
              <a:rPr lang="zh-TW" altLang="en-US" dirty="0"/>
              <a:t>支援任意</a:t>
            </a:r>
            <a:r>
              <a:rPr lang="en-US" altLang="zh-TW" dirty="0"/>
              <a:t>Baud Rate</a:t>
            </a:r>
            <a:r>
              <a:rPr lang="zh-TW" altLang="en-US" dirty="0"/>
              <a:t> </a:t>
            </a:r>
            <a:r>
              <a:rPr lang="en-US" altLang="zh-TW" dirty="0"/>
              <a:t>(9600</a:t>
            </a:r>
            <a:r>
              <a:rPr lang="zh-TW" altLang="en-US" dirty="0"/>
              <a:t>、</a:t>
            </a:r>
            <a:r>
              <a:rPr lang="en-US" altLang="zh-TW" dirty="0"/>
              <a:t>19200</a:t>
            </a:r>
            <a:r>
              <a:rPr lang="zh-TW" altLang="en-US" dirty="0"/>
              <a:t>、</a:t>
            </a:r>
            <a:r>
              <a:rPr lang="en-US" altLang="zh-TW" dirty="0"/>
              <a:t>115200)</a:t>
            </a:r>
          </a:p>
          <a:p>
            <a:pPr lvl="1"/>
            <a:r>
              <a:rPr lang="zh-TW" altLang="en-US" dirty="0"/>
              <a:t>支援四種資料位元 </a:t>
            </a:r>
            <a:r>
              <a:rPr lang="en-US" altLang="zh-TW" dirty="0"/>
              <a:t>(5</a:t>
            </a:r>
            <a:r>
              <a:rPr lang="zh-TW" altLang="en-US" dirty="0"/>
              <a:t>位元、</a:t>
            </a:r>
            <a:r>
              <a:rPr lang="en-US" altLang="zh-TW" dirty="0"/>
              <a:t>6</a:t>
            </a:r>
            <a:r>
              <a:rPr lang="zh-TW" altLang="en-US" dirty="0"/>
              <a:t>位元、</a:t>
            </a:r>
            <a:r>
              <a:rPr lang="en-US" altLang="zh-TW" dirty="0"/>
              <a:t>7</a:t>
            </a:r>
            <a:r>
              <a:rPr lang="zh-TW" altLang="en-US" dirty="0"/>
              <a:t>位元、</a:t>
            </a:r>
            <a:r>
              <a:rPr lang="en-US" altLang="zh-TW" dirty="0"/>
              <a:t>8</a:t>
            </a:r>
            <a:r>
              <a:rPr lang="zh-TW" altLang="en-US" dirty="0"/>
              <a:t>位元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支援無校驗、偶校驗、奇校驗</a:t>
            </a:r>
            <a:endParaRPr lang="en-US" altLang="zh-TW" dirty="0"/>
          </a:p>
          <a:p>
            <a:pPr lvl="1"/>
            <a:r>
              <a:rPr lang="zh-TW" altLang="en-US" dirty="0"/>
              <a:t>支援</a:t>
            </a:r>
            <a:r>
              <a:rPr lang="en-US" altLang="zh-TW" dirty="0"/>
              <a:t>Stop Bits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位元</a:t>
            </a:r>
            <a:endParaRPr lang="en-US" altLang="zh-TW" dirty="0"/>
          </a:p>
          <a:p>
            <a:pPr lvl="1"/>
            <a:r>
              <a:rPr lang="zh-TW" altLang="en-US" dirty="0"/>
              <a:t>支援全雙工 </a:t>
            </a:r>
            <a:r>
              <a:rPr lang="en-US" altLang="zh-TW" dirty="0"/>
              <a:t>(</a:t>
            </a:r>
            <a:r>
              <a:rPr lang="zh-TW" altLang="en-US" dirty="0"/>
              <a:t>同時發送</a:t>
            </a:r>
            <a:r>
              <a:rPr lang="en-US" altLang="zh-TW" dirty="0"/>
              <a:t>/</a:t>
            </a:r>
            <a:r>
              <a:rPr lang="zh-TW" altLang="en-US" dirty="0"/>
              <a:t>接收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無</a:t>
            </a:r>
            <a:r>
              <a:rPr lang="en-US" altLang="zh-TW" dirty="0"/>
              <a:t>FIFO</a:t>
            </a:r>
            <a:r>
              <a:rPr lang="zh-TW" altLang="en-US" dirty="0"/>
              <a:t>介面 </a:t>
            </a:r>
            <a:r>
              <a:rPr lang="en-US" altLang="zh-TW" dirty="0"/>
              <a:t>(</a:t>
            </a:r>
            <a:r>
              <a:rPr lang="zh-TW" altLang="en-US" dirty="0"/>
              <a:t>註記 </a:t>
            </a:r>
            <a:r>
              <a:rPr lang="en-US" altLang="zh-TW" dirty="0"/>
              <a:t>: </a:t>
            </a:r>
            <a:r>
              <a:rPr lang="zh-TW" altLang="en-US" dirty="0"/>
              <a:t>會衍生複雜的架構思考和增加</a:t>
            </a:r>
            <a:r>
              <a:rPr lang="en-US" altLang="zh-TW" dirty="0"/>
              <a:t>debug</a:t>
            </a:r>
            <a:r>
              <a:rPr lang="zh-TW" altLang="en-US" dirty="0"/>
              <a:t>難度，目前無需求，所以沒做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APB</a:t>
            </a:r>
            <a:r>
              <a:rPr lang="zh-TW" altLang="en-US" dirty="0"/>
              <a:t>介面規格</a:t>
            </a:r>
            <a:endParaRPr lang="en-US" altLang="zh-TW" dirty="0"/>
          </a:p>
          <a:p>
            <a:pPr lvl="1"/>
            <a:r>
              <a:rPr lang="en-US" altLang="zh-TW" dirty="0"/>
              <a:t>APB</a:t>
            </a:r>
            <a:r>
              <a:rPr lang="zh-TW" altLang="en-US" dirty="0"/>
              <a:t>版本為</a:t>
            </a:r>
            <a:r>
              <a:rPr lang="en-US" altLang="zh-TW" dirty="0"/>
              <a:t>APB3 </a:t>
            </a:r>
          </a:p>
          <a:p>
            <a:pPr lvl="1"/>
            <a:r>
              <a:rPr lang="zh-TW" altLang="en-US" dirty="0"/>
              <a:t>資料位元為</a:t>
            </a:r>
            <a:r>
              <a:rPr lang="en-US" altLang="zh-TW" dirty="0"/>
              <a:t>32</a:t>
            </a:r>
            <a:r>
              <a:rPr lang="zh-TW" altLang="en-US" dirty="0"/>
              <a:t>位元</a:t>
            </a:r>
            <a:endParaRPr lang="en-US" altLang="zh-TW" dirty="0"/>
          </a:p>
          <a:p>
            <a:pPr lvl="1"/>
            <a:r>
              <a:rPr lang="zh-TW" altLang="en-US" dirty="0"/>
              <a:t>位址範圍為</a:t>
            </a:r>
            <a:r>
              <a:rPr lang="en-US" altLang="zh-TW" dirty="0"/>
              <a:t>0x00-0x24</a:t>
            </a:r>
          </a:p>
          <a:p>
            <a:pPr lvl="1"/>
            <a:r>
              <a:rPr lang="zh-TW" altLang="en-US" dirty="0"/>
              <a:t>工作時脈由外部提供，要找到最小頻率</a:t>
            </a:r>
            <a:r>
              <a:rPr lang="en-US" altLang="zh-TW" dirty="0"/>
              <a:t>(</a:t>
            </a:r>
            <a:r>
              <a:rPr lang="zh-TW" altLang="en-US" dirty="0"/>
              <a:t>限制頻率</a:t>
            </a:r>
            <a:r>
              <a:rPr lang="en-US" altLang="zh-TW" dirty="0"/>
              <a:t>)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TW" dirty="0"/>
              <a:t>9600 * 16 = 153,600</a:t>
            </a:r>
            <a:endParaRPr lang="zh-TW" altLang="en-US" dirty="0"/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TW" dirty="0"/>
              <a:t>19200* 16 = 307,200</a:t>
            </a:r>
            <a:endParaRPr lang="zh-TW" altLang="en-US" dirty="0"/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TW" dirty="0"/>
              <a:t>115200 * 16 = 1,843,200</a:t>
            </a:r>
            <a:br>
              <a:rPr lang="zh-TW" altLang="en-US" dirty="0"/>
            </a:b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2350D-D1EA-4A86-BE3A-98898BD2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</a:t>
            </a:r>
            <a:r>
              <a:rPr lang="zh-TW" altLang="en-US" dirty="0"/>
              <a:t>怎麼偵測及清除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D826F-D257-494F-BCDE-44AF2DCA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/>
              <a:t>屬於</a:t>
            </a:r>
            <a:r>
              <a:rPr lang="en-US" altLang="zh-TW" sz="1800" dirty="0"/>
              <a:t>Rx BCLK Domain</a:t>
            </a:r>
            <a:r>
              <a:rPr lang="zh-TW" altLang="en-US" sz="1800" dirty="0"/>
              <a:t>，在接收過程中偵測</a:t>
            </a:r>
            <a:r>
              <a:rPr lang="en-US" altLang="zh-TW" sz="1800" dirty="0"/>
              <a:t>Data</a:t>
            </a:r>
            <a:r>
              <a:rPr lang="zh-TW" altLang="en-US" sz="1800" dirty="0"/>
              <a:t>在</a:t>
            </a:r>
            <a:r>
              <a:rPr lang="en-US" altLang="zh-TW" sz="1800" dirty="0"/>
              <a:t>Start</a:t>
            </a:r>
            <a:r>
              <a:rPr lang="zh-TW" altLang="en-US" sz="1800" dirty="0"/>
              <a:t>、</a:t>
            </a:r>
            <a:r>
              <a:rPr lang="en-US" altLang="zh-TW" sz="1800" dirty="0"/>
              <a:t>Data</a:t>
            </a:r>
            <a:r>
              <a:rPr lang="zh-TW" altLang="en-US" sz="1800" dirty="0"/>
              <a:t>、</a:t>
            </a:r>
            <a:r>
              <a:rPr lang="en-US" altLang="zh-TW" sz="1800" dirty="0"/>
              <a:t>Parity</a:t>
            </a:r>
            <a:r>
              <a:rPr lang="zh-TW" altLang="en-US" sz="1800" dirty="0"/>
              <a:t>、</a:t>
            </a:r>
            <a:r>
              <a:rPr lang="en-US" altLang="zh-TW" sz="1800" dirty="0"/>
              <a:t>Stop</a:t>
            </a:r>
            <a:r>
              <a:rPr lang="zh-TW" altLang="en-US" sz="1800" dirty="0"/>
              <a:t>狀態下是否有異常，若有異常，會拉起一個</a:t>
            </a:r>
            <a:r>
              <a:rPr lang="en-US" altLang="zh-TW" sz="1800" dirty="0"/>
              <a:t>clock cycle</a:t>
            </a:r>
            <a:r>
              <a:rPr lang="zh-TW" altLang="en-US" sz="1800" dirty="0"/>
              <a:t>的</a:t>
            </a:r>
            <a:r>
              <a:rPr lang="en-US" altLang="zh-TW" sz="1800" dirty="0"/>
              <a:t>pulse</a:t>
            </a:r>
            <a:r>
              <a:rPr lang="zh-TW" altLang="en-US" sz="1800" dirty="0"/>
              <a:t>訊號，接著歸</a:t>
            </a:r>
            <a:r>
              <a:rPr lang="en-US" altLang="zh-TW" sz="1800" dirty="0"/>
              <a:t>0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r>
              <a:rPr lang="zh-TW" altLang="en-US" sz="1800" dirty="0"/>
              <a:t>檢測目的 </a:t>
            </a:r>
            <a:r>
              <a:rPr lang="en-US" altLang="zh-TW" sz="1800" dirty="0"/>
              <a:t>: </a:t>
            </a:r>
            <a:r>
              <a:rPr lang="zh-TW" altLang="en-US" sz="1800" dirty="0"/>
              <a:t>檢測</a:t>
            </a:r>
            <a:r>
              <a:rPr lang="en-US" altLang="zh-TW" sz="1800" dirty="0"/>
              <a:t>Tx</a:t>
            </a:r>
            <a:r>
              <a:rPr lang="zh-TW" altLang="en-US" sz="1800" dirty="0"/>
              <a:t>和</a:t>
            </a:r>
            <a:r>
              <a:rPr lang="en-US" altLang="zh-TW" sz="1800" dirty="0"/>
              <a:t>Rx</a:t>
            </a:r>
            <a:r>
              <a:rPr lang="zh-TW" altLang="en-US" sz="1800" dirty="0"/>
              <a:t>的</a:t>
            </a:r>
            <a:r>
              <a:rPr lang="en-US" altLang="zh-TW" sz="1800" dirty="0"/>
              <a:t>Baud Rate</a:t>
            </a:r>
            <a:r>
              <a:rPr lang="zh-TW" altLang="en-US" sz="1800" dirty="0"/>
              <a:t>不匹配</a:t>
            </a:r>
            <a:endParaRPr lang="en-US" altLang="zh-TW" sz="1800" dirty="0"/>
          </a:p>
          <a:p>
            <a:r>
              <a:rPr lang="zh-TW" altLang="en-US" sz="1800" dirty="0"/>
              <a:t>偵測條件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sz="1600" dirty="0"/>
              <a:t>Rx</a:t>
            </a:r>
            <a:r>
              <a:rPr lang="zh-TW" altLang="en-US" sz="1600" dirty="0"/>
              <a:t>在</a:t>
            </a:r>
            <a:r>
              <a:rPr lang="en-US" altLang="zh-TW" sz="1600" dirty="0"/>
              <a:t>Start</a:t>
            </a:r>
            <a:r>
              <a:rPr lang="zh-TW" altLang="en-US" sz="1600" dirty="0"/>
              <a:t>下，需要檢查收到的</a:t>
            </a:r>
            <a:r>
              <a:rPr lang="en-US" altLang="zh-TW" sz="1600" dirty="0"/>
              <a:t>Data</a:t>
            </a:r>
            <a:r>
              <a:rPr lang="zh-TW" altLang="en-US" sz="1600" dirty="0"/>
              <a:t>是否為</a:t>
            </a:r>
            <a:r>
              <a:rPr lang="en-US" altLang="zh-TW" sz="1600" dirty="0"/>
              <a:t>0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sz="1600" dirty="0">
                <a:solidFill>
                  <a:srgbClr val="FF0000"/>
                </a:solidFill>
              </a:rPr>
              <a:t>Rx</a:t>
            </a:r>
            <a:r>
              <a:rPr lang="zh-TW" altLang="en-US" sz="1600" dirty="0">
                <a:solidFill>
                  <a:srgbClr val="FF0000"/>
                </a:solidFill>
              </a:rPr>
              <a:t>在</a:t>
            </a:r>
            <a:r>
              <a:rPr lang="en-US" altLang="zh-TW" sz="1600" dirty="0">
                <a:solidFill>
                  <a:srgbClr val="FF0000"/>
                </a:solidFill>
              </a:rPr>
              <a:t>Data</a:t>
            </a:r>
            <a:r>
              <a:rPr lang="zh-TW" altLang="en-US" sz="1600" dirty="0">
                <a:solidFill>
                  <a:srgbClr val="FF0000"/>
                </a:solidFill>
              </a:rPr>
              <a:t>下，需要檢查採樣到的</a:t>
            </a:r>
            <a:r>
              <a:rPr lang="en-US" altLang="zh-TW" sz="1600" dirty="0">
                <a:solidFill>
                  <a:srgbClr val="FF0000"/>
                </a:solidFill>
              </a:rPr>
              <a:t>Data</a:t>
            </a:r>
            <a:r>
              <a:rPr lang="zh-TW" altLang="en-US" sz="1600" dirty="0">
                <a:solidFill>
                  <a:srgbClr val="FF0000"/>
                </a:solidFill>
              </a:rPr>
              <a:t>是否值都相同。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sz="1600" dirty="0"/>
              <a:t>Rx</a:t>
            </a:r>
            <a:r>
              <a:rPr lang="zh-TW" altLang="en-US" sz="1600" dirty="0"/>
              <a:t>在</a:t>
            </a:r>
            <a:r>
              <a:rPr lang="en-US" altLang="zh-TW" sz="1600" dirty="0"/>
              <a:t>Parity</a:t>
            </a:r>
            <a:r>
              <a:rPr lang="zh-TW" altLang="en-US" sz="1600" dirty="0"/>
              <a:t>下，需要檢查收到的</a:t>
            </a:r>
            <a:r>
              <a:rPr lang="en-US" altLang="zh-TW" sz="1600" dirty="0"/>
              <a:t>Data</a:t>
            </a:r>
            <a:r>
              <a:rPr lang="zh-TW" altLang="en-US" sz="1600" dirty="0"/>
              <a:t>是否和</a:t>
            </a:r>
            <a:r>
              <a:rPr lang="en-US" altLang="zh-TW" sz="1600" dirty="0"/>
              <a:t>Tx</a:t>
            </a:r>
            <a:r>
              <a:rPr lang="zh-TW" altLang="en-US" sz="1600" dirty="0"/>
              <a:t>算出來的結果相同。</a:t>
            </a:r>
            <a:endParaRPr lang="en-US" altLang="zh-TW" sz="1600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sz="1600" dirty="0"/>
              <a:t>Rx</a:t>
            </a:r>
            <a:r>
              <a:rPr lang="zh-TW" altLang="en-US" sz="1600" dirty="0"/>
              <a:t>在</a:t>
            </a:r>
            <a:r>
              <a:rPr lang="en-US" altLang="zh-TW" sz="1600" dirty="0"/>
              <a:t>Stop</a:t>
            </a:r>
            <a:r>
              <a:rPr lang="zh-TW" altLang="en-US" sz="1600" dirty="0"/>
              <a:t>下，需要檢查收到的</a:t>
            </a:r>
            <a:r>
              <a:rPr lang="en-US" altLang="zh-TW" sz="1600" dirty="0"/>
              <a:t>Data</a:t>
            </a:r>
            <a:r>
              <a:rPr lang="zh-TW" altLang="en-US" sz="1600" dirty="0"/>
              <a:t>是否為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12F4EA-1789-4D72-9B52-A6438461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3908127"/>
            <a:ext cx="10516964" cy="129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EB14C6-E078-418D-B8E1-D7F78692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5301000"/>
            <a:ext cx="8334976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2711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426BA-F392-481F-BDEA-D1295475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81087"/>
            <a:ext cx="10515600" cy="832419"/>
          </a:xfrm>
        </p:spPr>
        <p:txBody>
          <a:bodyPr>
            <a:normAutofit/>
          </a:bodyPr>
          <a:lstStyle/>
          <a:p>
            <a:pPr marL="742950" indent="-742950">
              <a:buFont typeface="Wingdings" panose="05000000000000000000" pitchFamily="2" charset="2"/>
              <a:buAutoNum type="circleNumWdWhitePlain" startAt="2"/>
            </a:pPr>
            <a:r>
              <a:rPr lang="en-US" altLang="zh-TW" sz="3200" dirty="0">
                <a:solidFill>
                  <a:srgbClr val="FF0000"/>
                </a:solidFill>
              </a:rPr>
              <a:t>Rx Controller</a:t>
            </a:r>
            <a:r>
              <a:rPr lang="zh-TW" altLang="en-US" sz="3200" dirty="0">
                <a:solidFill>
                  <a:srgbClr val="FF0000"/>
                </a:solidFill>
              </a:rPr>
              <a:t> 檢測錯誤可能會遇到的問題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181E5FD-8E47-4297-8657-B25104D48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666" y="1208733"/>
                <a:ext cx="8523333" cy="6501076"/>
              </a:xfrm>
            </p:spPr>
            <p:txBody>
              <a:bodyPr>
                <a:normAutofit fontScale="400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altLang="zh-TW" sz="4000" dirty="0"/>
                  <a:t>Problem : baud rate</a:t>
                </a:r>
                <a:r>
                  <a:rPr lang="zh-TW" altLang="en-US" sz="4000" dirty="0"/>
                  <a:t>不同，但是因為</a:t>
                </a:r>
                <a:r>
                  <a:rPr lang="en-US" altLang="zh-TW" sz="4000" dirty="0"/>
                  <a:t>baud rate</a:t>
                </a:r>
                <a:r>
                  <a:rPr lang="zh-TW" altLang="en-US" sz="4000" dirty="0"/>
                  <a:t>有倍數關係，導致檢測不出</a:t>
                </a:r>
                <a:r>
                  <a:rPr lang="en-US" altLang="zh-TW" sz="4000" dirty="0"/>
                  <a:t>baud rate mismatch</a:t>
                </a:r>
                <a:r>
                  <a:rPr lang="zh-TW" altLang="en-US" sz="4000" dirty="0"/>
                  <a:t>的情況。</a:t>
                </a:r>
                <a:endParaRPr lang="en-US" altLang="zh-TW" sz="4000" dirty="0"/>
              </a:p>
              <a:p>
                <a:pPr lvl="1"/>
                <a:r>
                  <a:rPr lang="en-US" altLang="zh-TW" sz="3500" dirty="0"/>
                  <a:t>Ex :  baud rate = 9600</a:t>
                </a:r>
                <a:r>
                  <a:rPr lang="zh-TW" altLang="en-US" sz="3500" dirty="0"/>
                  <a:t>、</a:t>
                </a:r>
                <a:r>
                  <a:rPr lang="en-US" altLang="zh-TW" sz="3500" dirty="0"/>
                  <a:t>4800</a:t>
                </a:r>
                <a:r>
                  <a:rPr lang="zh-TW" altLang="en-US" sz="3500" dirty="0"/>
                  <a:t>時檢測不到</a:t>
                </a:r>
                <a:r>
                  <a:rPr lang="en-US" altLang="zh-TW" sz="3500" dirty="0"/>
                  <a:t>baud rate</a:t>
                </a:r>
                <a:r>
                  <a:rPr lang="zh-TW" altLang="en-US" sz="3500" dirty="0"/>
                  <a:t>不匹配，</a:t>
                </a:r>
                <a:r>
                  <a:rPr lang="en-US" altLang="zh-TW" sz="3500" dirty="0"/>
                  <a:t>Status = 0110 </a:t>
                </a:r>
                <a:r>
                  <a:rPr lang="zh-TW" altLang="en-US" sz="3500" dirty="0"/>
                  <a:t>非 </a:t>
                </a:r>
                <a:r>
                  <a:rPr lang="en-US" altLang="zh-TW" sz="3500" dirty="0"/>
                  <a:t>0111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zh-TW" altLang="en-US" sz="3500" dirty="0"/>
                  <a:t>原因是因為雖然</a:t>
                </a:r>
                <a:r>
                  <a:rPr lang="en-US" altLang="zh-TW" sz="3500" dirty="0"/>
                  <a:t>baud rate</a:t>
                </a:r>
                <a:r>
                  <a:rPr lang="zh-TW" altLang="en-US" sz="3500" dirty="0"/>
                  <a:t>不一致，但</a:t>
                </a:r>
                <a:r>
                  <a:rPr lang="en-US" altLang="zh-TW" sz="3500" dirty="0"/>
                  <a:t>Error</a:t>
                </a:r>
                <a:r>
                  <a:rPr lang="zh-TW" altLang="en-US" sz="3500" dirty="0"/>
                  <a:t>的檢測剛好在</a:t>
                </a:r>
                <a:r>
                  <a:rPr lang="en-US" altLang="zh-TW" sz="3500" dirty="0"/>
                  <a:t>Parity</a:t>
                </a:r>
                <a:r>
                  <a:rPr lang="zh-TW" altLang="en-US" sz="3500" dirty="0"/>
                  <a:t>、</a:t>
                </a:r>
                <a:r>
                  <a:rPr lang="en-US" altLang="zh-TW" sz="3500" dirty="0"/>
                  <a:t>Stop</a:t>
                </a:r>
                <a:r>
                  <a:rPr lang="zh-TW" altLang="en-US" sz="3500" dirty="0"/>
                  <a:t>、</a:t>
                </a:r>
                <a:r>
                  <a:rPr lang="en-US" altLang="zh-TW" sz="3500" dirty="0"/>
                  <a:t>Start</a:t>
                </a:r>
                <a:r>
                  <a:rPr lang="zh-TW" altLang="en-US" sz="3500" dirty="0"/>
                  <a:t>都沒有檢測出來。</a:t>
                </a:r>
                <a:endParaRPr lang="en-US" altLang="zh-TW" sz="3500" dirty="0"/>
              </a:p>
              <a:p>
                <a:pPr lvl="1">
                  <a:lnSpc>
                    <a:spcPct val="170000"/>
                  </a:lnSpc>
                </a:pPr>
                <a:r>
                  <a:rPr lang="zh-TW" altLang="en-US" sz="3500" dirty="0"/>
                  <a:t>且原先只採樣</a:t>
                </a:r>
                <a:r>
                  <a:rPr lang="en-US" altLang="zh-TW" sz="3500" dirty="0"/>
                  <a:t>Rx </a:t>
                </a:r>
                <a14:m>
                  <m:oMath xmlns:m="http://schemas.openxmlformats.org/officeDocument/2006/math">
                    <m:r>
                      <a:rPr lang="zh-TW" altLang="en-US" sz="3500" i="1" dirty="0">
                        <a:latin typeface="Cambria Math" panose="02040503050406030204" pitchFamily="18" charset="0"/>
                      </a:rPr>
                      <m:t>接收到</m:t>
                    </m:r>
                    <m:f>
                      <m:fPr>
                        <m:ctrlPr>
                          <a:rPr lang="en-US" altLang="zh-TW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35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3500" dirty="0"/>
                  <a:t>、</a:t>
                </a:r>
                <a:r>
                  <a:rPr lang="en-US" altLang="zh-TW" sz="3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35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zh-TW" altLang="en-US" sz="35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TW" sz="3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sz="35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zh-TW" altLang="en-US" sz="3500" dirty="0"/>
                  <a:t> 三個中間點的值，但這樣衍生出有</a:t>
                </a:r>
                <a:r>
                  <a:rPr lang="en-US" altLang="zh-TW" sz="3500" dirty="0"/>
                  <a:t>Tx</a:t>
                </a:r>
                <a:r>
                  <a:rPr lang="zh-TW" altLang="en-US" sz="3500" dirty="0"/>
                  <a:t>和</a:t>
                </a:r>
                <a:r>
                  <a:rPr lang="en-US" altLang="zh-TW" sz="3500" dirty="0"/>
                  <a:t>Rx baud rate</a:t>
                </a:r>
                <a:r>
                  <a:rPr lang="zh-TW" altLang="en-US" sz="3500" dirty="0"/>
                  <a:t>不一致，但是剛好取值得這三個中間點的值和</a:t>
                </a:r>
                <a:r>
                  <a:rPr lang="en-US" altLang="zh-TW" sz="3500" dirty="0"/>
                  <a:t>Tx</a:t>
                </a:r>
                <a:r>
                  <a:rPr lang="zh-TW" altLang="en-US" sz="3500" dirty="0"/>
                  <a:t>都一致，導致檢驗不出問題。</a:t>
                </a:r>
                <a:endParaRPr lang="en-US" altLang="zh-TW" sz="35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</a:pPr>
                <a:endParaRPr lang="en-US" altLang="zh-TW" sz="2300" dirty="0"/>
              </a:p>
              <a:p>
                <a:pPr marL="457200" lvl="1" indent="0">
                  <a:buNone/>
                </a:pPr>
                <a:endParaRPr lang="en-US" altLang="zh-TW" sz="2300" dirty="0"/>
              </a:p>
              <a:p>
                <a:endParaRPr lang="en-US" altLang="zh-TW" sz="2800" dirty="0"/>
              </a:p>
              <a:p>
                <a:endParaRPr lang="en-US" altLang="zh-TW" sz="2800" dirty="0"/>
              </a:p>
              <a:p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sz="2800" dirty="0"/>
              </a:p>
              <a:p>
                <a:pPr>
                  <a:lnSpc>
                    <a:spcPct val="170000"/>
                  </a:lnSpc>
                </a:pPr>
                <a:r>
                  <a:rPr lang="en-US" altLang="zh-TW" sz="4000" dirty="0"/>
                  <a:t>Solution </a:t>
                </a:r>
                <a:r>
                  <a:rPr lang="zh-TW" altLang="en-US" sz="4000" dirty="0"/>
                  <a:t> </a:t>
                </a:r>
                <a:r>
                  <a:rPr lang="en-US" altLang="zh-TW" sz="4000" dirty="0"/>
                  <a:t>: </a:t>
                </a:r>
                <a:r>
                  <a:rPr lang="zh-TW" altLang="en-US" sz="4000" dirty="0"/>
                  <a:t>除了檢測</a:t>
                </a:r>
                <a:r>
                  <a:rPr lang="en-US" altLang="zh-TW" sz="4000" dirty="0"/>
                  <a:t>Parity</a:t>
                </a:r>
                <a:r>
                  <a:rPr lang="zh-TW" altLang="en-US" sz="4000" dirty="0"/>
                  <a:t>、</a:t>
                </a:r>
                <a:r>
                  <a:rPr lang="en-US" altLang="zh-TW" sz="4000" dirty="0"/>
                  <a:t>Stop</a:t>
                </a:r>
                <a:r>
                  <a:rPr lang="zh-TW" altLang="en-US" sz="4000" dirty="0"/>
                  <a:t>、</a:t>
                </a:r>
                <a:r>
                  <a:rPr lang="en-US" altLang="zh-TW" sz="4000" dirty="0"/>
                  <a:t>Start</a:t>
                </a:r>
                <a:r>
                  <a:rPr lang="zh-TW" altLang="en-US" sz="4000" dirty="0"/>
                  <a:t>三個狀態下的值之外，也在</a:t>
                </a:r>
                <a:r>
                  <a:rPr lang="en-US" altLang="zh-TW" sz="4000" dirty="0"/>
                  <a:t>Data</a:t>
                </a:r>
                <a:r>
                  <a:rPr lang="zh-TW" altLang="en-US" sz="4000" dirty="0"/>
                  <a:t>狀態下，檢查</a:t>
                </a:r>
                <a:r>
                  <a:rPr lang="en-US" altLang="zh-TW" sz="4000" dirty="0"/>
                  <a:t>5</a:t>
                </a:r>
                <a:r>
                  <a:rPr lang="zh-TW" altLang="en-US" sz="4000" dirty="0"/>
                  <a:t>個取樣點的值，確保五個取樣點的值都相同。因此多採樣了頭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4000" dirty="0"/>
                  <a:t>和尾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TW" alt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4000" dirty="0"/>
                  <a:t>兩個點。</a:t>
                </a:r>
                <a:endParaRPr lang="en-US" altLang="zh-TW" sz="4000" dirty="0"/>
              </a:p>
              <a:p>
                <a:pPr>
                  <a:lnSpc>
                    <a:spcPct val="170000"/>
                  </a:lnSpc>
                </a:pPr>
                <a:endParaRPr lang="en-US" altLang="zh-TW" sz="2900" dirty="0"/>
              </a:p>
              <a:p>
                <a:pPr>
                  <a:lnSpc>
                    <a:spcPct val="17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181E5FD-8E47-4297-8657-B25104D48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666" y="1208733"/>
                <a:ext cx="8523333" cy="6501076"/>
              </a:xfrm>
              <a:blipFill>
                <a:blip r:embed="rId2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h7-rt.googleusercontent.com/docsz/AD_4nXcAoNX6Yz71AY4G_IM1brDj7XI8nodIcVH9WKccDHUcW17m5q0nc3ltRDo_58K4yO2eMIy7lwRPrxo--886sWm8GVqIId_OqNyjyyB1i3kJpWdTqcwN9KZI6GyF8COBxtE3Bo7-kA?key=MN0FCzi-7RqvNrceMiGzxOFx">
            <a:extLst>
              <a:ext uri="{FF2B5EF4-FFF2-40B4-BE49-F238E27FC236}">
                <a16:creationId xmlns:a16="http://schemas.microsoft.com/office/drawing/2014/main" id="{00609859-334B-4E7D-B79F-3F5DFFBB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00" y="3645000"/>
            <a:ext cx="6159525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0C77FF-B4A6-4430-A3C3-D27557C3B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653" y="57467"/>
            <a:ext cx="3391074" cy="6782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052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BA5402-094A-4E82-A3FE-79D9A63A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4130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29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B657-D9A3-410F-A98D-DCB2749E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02" y="321663"/>
            <a:ext cx="10515600" cy="832419"/>
          </a:xfrm>
        </p:spPr>
        <p:txBody>
          <a:bodyPr/>
          <a:lstStyle/>
          <a:p>
            <a:r>
              <a:rPr lang="en-US" altLang="zh-TW" dirty="0"/>
              <a:t>Interrupt (</a:t>
            </a:r>
            <a:r>
              <a:rPr lang="zh-TW" altLang="en-US" dirty="0"/>
              <a:t>對</a:t>
            </a:r>
            <a:r>
              <a:rPr lang="en-US" altLang="zh-TW" dirty="0"/>
              <a:t>CPU</a:t>
            </a:r>
            <a:r>
              <a:rPr lang="zh-TW" altLang="en-US" dirty="0"/>
              <a:t>發出中斷訊號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8F6DD-78E9-4E1C-9C30-88C0B49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00" y="1391924"/>
            <a:ext cx="11591999" cy="54660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u="sng" dirty="0">
                <a:solidFill>
                  <a:srgbClr val="FF0000"/>
                </a:solidFill>
              </a:rPr>
              <a:t>功能說明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一個</a:t>
            </a:r>
            <a:r>
              <a:rPr lang="en-US" altLang="zh-TW" dirty="0"/>
              <a:t>SoC</a:t>
            </a:r>
            <a:r>
              <a:rPr lang="zh-TW" altLang="en-US" dirty="0"/>
              <a:t>中都會有</a:t>
            </a:r>
            <a:r>
              <a:rPr lang="en-US" altLang="zh-TW" dirty="0"/>
              <a:t>Interrupt</a:t>
            </a:r>
            <a:r>
              <a:rPr lang="zh-TW" altLang="en-US" dirty="0"/>
              <a:t>的功能，由</a:t>
            </a:r>
            <a:r>
              <a:rPr lang="en-US" altLang="zh-TW" dirty="0"/>
              <a:t>Status Reg</a:t>
            </a:r>
            <a:r>
              <a:rPr lang="zh-TW" altLang="en-US" dirty="0"/>
              <a:t>和</a:t>
            </a:r>
            <a:r>
              <a:rPr lang="en-US" altLang="zh-TW" dirty="0"/>
              <a:t>Enable Reg</a:t>
            </a:r>
            <a:r>
              <a:rPr lang="zh-TW" altLang="en-US" dirty="0"/>
              <a:t>組成。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當</a:t>
            </a:r>
            <a:r>
              <a:rPr lang="en-US" altLang="zh-TW" dirty="0"/>
              <a:t>Interrupt</a:t>
            </a:r>
            <a:r>
              <a:rPr lang="zh-TW" altLang="en-US" dirty="0"/>
              <a:t>發生時，</a:t>
            </a:r>
            <a:r>
              <a:rPr lang="en-US" altLang="zh-TW" dirty="0"/>
              <a:t>Interrupt</a:t>
            </a:r>
            <a:r>
              <a:rPr lang="zh-TW" altLang="en-US" dirty="0"/>
              <a:t>會中斷</a:t>
            </a:r>
            <a:r>
              <a:rPr lang="en-US" altLang="zh-TW" dirty="0"/>
              <a:t>CPU</a:t>
            </a:r>
            <a:r>
              <a:rPr lang="zh-TW" altLang="en-US" dirty="0"/>
              <a:t>當下正在做的事。</a:t>
            </a:r>
          </a:p>
          <a:p>
            <a:pPr marL="0" indent="0">
              <a:buNone/>
            </a:pPr>
            <a:r>
              <a:rPr lang="zh-TW" altLang="en-US" u="sng" dirty="0">
                <a:solidFill>
                  <a:srgbClr val="FF0000"/>
                </a:solidFill>
              </a:rPr>
              <a:t>寄存器說明</a:t>
            </a:r>
          </a:p>
          <a:p>
            <a:r>
              <a:rPr lang="en-US" altLang="zh-TW" dirty="0"/>
              <a:t>Status (UART</a:t>
            </a:r>
            <a:r>
              <a:rPr lang="zh-TW" altLang="en-US" dirty="0"/>
              <a:t>控制</a:t>
            </a:r>
            <a:r>
              <a:rPr lang="en-US" altLang="zh-TW" dirty="0"/>
              <a:t>/CPU</a:t>
            </a:r>
            <a:r>
              <a:rPr lang="zh-TW" altLang="en-US" dirty="0"/>
              <a:t>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0) : </a:t>
            </a:r>
            <a:r>
              <a:rPr lang="zh-TW" altLang="en-US" dirty="0"/>
              <a:t>表示</a:t>
            </a:r>
            <a:r>
              <a:rPr lang="en-US" altLang="zh-TW" dirty="0"/>
              <a:t>UART</a:t>
            </a:r>
            <a:r>
              <a:rPr lang="zh-TW" altLang="en-US" dirty="0"/>
              <a:t>的行為狀態。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TW" altLang="en-US" dirty="0"/>
              <a:t> </a:t>
            </a:r>
            <a:r>
              <a:rPr lang="en-US" altLang="zh-TW" dirty="0"/>
              <a:t>Status = {28’h0, </a:t>
            </a:r>
            <a:r>
              <a:rPr lang="en-US" altLang="zh-TW" dirty="0" err="1"/>
              <a:t>BR_Config_Error</a:t>
            </a:r>
            <a:r>
              <a:rPr lang="en-US" altLang="zh-TW" dirty="0"/>
              <a:t>, </a:t>
            </a:r>
            <a:r>
              <a:rPr lang="en-US" altLang="zh-TW" dirty="0" err="1"/>
              <a:t>Tx_Done</a:t>
            </a:r>
            <a:r>
              <a:rPr lang="en-US" altLang="zh-TW" dirty="0"/>
              <a:t>, </a:t>
            </a:r>
            <a:r>
              <a:rPr lang="en-US" altLang="zh-TW" dirty="0" err="1"/>
              <a:t>Rx_Done</a:t>
            </a:r>
            <a:r>
              <a:rPr lang="en-US" altLang="zh-TW" dirty="0"/>
              <a:t>, Error}</a:t>
            </a:r>
            <a:endParaRPr lang="zh-TW" altLang="en-US" dirty="0"/>
          </a:p>
          <a:p>
            <a:r>
              <a:rPr lang="en-US" altLang="zh-TW" dirty="0"/>
              <a:t>Enable (CPU</a:t>
            </a:r>
            <a:r>
              <a:rPr lang="zh-TW" altLang="en-US" dirty="0"/>
              <a:t>寫入</a:t>
            </a:r>
            <a:r>
              <a:rPr lang="en-US" altLang="zh-TW" dirty="0"/>
              <a:t>) :</a:t>
            </a:r>
            <a:r>
              <a:rPr lang="zh-TW" altLang="en-US" dirty="0"/>
              <a:t>允許</a:t>
            </a:r>
            <a:r>
              <a:rPr lang="en-US" altLang="zh-TW" dirty="0"/>
              <a:t>CPU</a:t>
            </a:r>
            <a:r>
              <a:rPr lang="zh-TW" altLang="en-US" dirty="0"/>
              <a:t>查看中斷情況的致能位。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Enable = {28’h0, </a:t>
            </a:r>
            <a:r>
              <a:rPr lang="en-US" altLang="zh-TW" dirty="0" err="1"/>
              <a:t>BR_Config_Error_EN</a:t>
            </a:r>
            <a:r>
              <a:rPr lang="en-US" altLang="zh-TW" dirty="0"/>
              <a:t>, </a:t>
            </a:r>
            <a:r>
              <a:rPr lang="en-US" altLang="zh-TW" dirty="0" err="1"/>
              <a:t>Tx_Done_EN</a:t>
            </a:r>
            <a:r>
              <a:rPr lang="en-US" altLang="zh-TW" dirty="0"/>
              <a:t>, </a:t>
            </a:r>
            <a:r>
              <a:rPr lang="en-US" altLang="zh-TW" dirty="0" err="1"/>
              <a:t>Rx_Done_EN</a:t>
            </a:r>
            <a:r>
              <a:rPr lang="en-US" altLang="zh-TW" dirty="0"/>
              <a:t>, </a:t>
            </a:r>
            <a:r>
              <a:rPr lang="en-US" altLang="zh-TW" dirty="0" err="1"/>
              <a:t>Error_EN</a:t>
            </a:r>
            <a:r>
              <a:rPr lang="en-US" altLang="zh-TW" dirty="0"/>
              <a:t>}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u="sng" dirty="0">
                <a:solidFill>
                  <a:srgbClr val="FF0000"/>
                </a:solidFill>
              </a:rPr>
              <a:t>Interrupt </a:t>
            </a:r>
            <a:r>
              <a:rPr lang="zh-TW" altLang="en-US" u="sng" dirty="0">
                <a:solidFill>
                  <a:srgbClr val="FF0000"/>
                </a:solidFill>
              </a:rPr>
              <a:t>生成邏輯</a:t>
            </a:r>
          </a:p>
          <a:p>
            <a:r>
              <a:rPr lang="zh-TW" altLang="en-US" b="1" dirty="0"/>
              <a:t>中斷發生 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zh-TW" altLang="en-US" dirty="0"/>
              <a:t>由 </a:t>
            </a:r>
            <a:r>
              <a:rPr lang="en-US" altLang="zh-TW" dirty="0"/>
              <a:t>Status </a:t>
            </a:r>
            <a:r>
              <a:rPr lang="zh-TW" altLang="en-US" dirty="0"/>
              <a:t>和 </a:t>
            </a:r>
            <a:r>
              <a:rPr lang="en-US" altLang="zh-TW" dirty="0"/>
              <a:t>Enable </a:t>
            </a:r>
            <a:r>
              <a:rPr lang="zh-TW" altLang="en-US" dirty="0"/>
              <a:t>的對應位進行</a:t>
            </a:r>
            <a:r>
              <a:rPr lang="en-US" altLang="zh-TW" dirty="0"/>
              <a:t>AND</a:t>
            </a:r>
            <a:r>
              <a:rPr lang="zh-TW" altLang="en-US" dirty="0"/>
              <a:t>運算後，再進行</a:t>
            </a:r>
            <a:r>
              <a:rPr lang="en-US" altLang="zh-TW" dirty="0"/>
              <a:t>OR</a:t>
            </a:r>
            <a:r>
              <a:rPr lang="zh-TW" altLang="en-US" dirty="0"/>
              <a:t>運算。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Ex : Interrupt  = | (Status &amp; Enable) </a:t>
            </a:r>
          </a:p>
          <a:p>
            <a:pPr marL="0" indent="0">
              <a:buNone/>
            </a:pPr>
            <a:r>
              <a:rPr lang="en-US" altLang="zh-TW" sz="1900" dirty="0"/>
              <a:t>= | ({28’h0, </a:t>
            </a:r>
            <a:r>
              <a:rPr lang="en-US" altLang="zh-TW" sz="1900" dirty="0" err="1"/>
              <a:t>BR_Config_Error</a:t>
            </a:r>
            <a:r>
              <a:rPr lang="en-US" altLang="zh-TW" sz="1900" dirty="0"/>
              <a:t>, </a:t>
            </a:r>
            <a:r>
              <a:rPr lang="en-US" altLang="zh-TW" sz="1900" dirty="0" err="1"/>
              <a:t>Tx_Done</a:t>
            </a:r>
            <a:r>
              <a:rPr lang="en-US" altLang="zh-TW" sz="1900" dirty="0"/>
              <a:t>, </a:t>
            </a:r>
            <a:r>
              <a:rPr lang="en-US" altLang="zh-TW" sz="1900" dirty="0" err="1"/>
              <a:t>Rx_Done</a:t>
            </a:r>
            <a:r>
              <a:rPr lang="en-US" altLang="zh-TW" sz="1900" dirty="0"/>
              <a:t>, Error} &amp; {28’h0, </a:t>
            </a:r>
            <a:r>
              <a:rPr lang="en-US" altLang="zh-TW" sz="1900" dirty="0" err="1"/>
              <a:t>BR_Config_Error_EN</a:t>
            </a:r>
            <a:r>
              <a:rPr lang="en-US" altLang="zh-TW" sz="1900" dirty="0"/>
              <a:t>, </a:t>
            </a:r>
            <a:r>
              <a:rPr lang="en-US" altLang="zh-TW" sz="1900" dirty="0" err="1"/>
              <a:t>Tx_Done_EN</a:t>
            </a:r>
            <a:r>
              <a:rPr lang="en-US" altLang="zh-TW" sz="1900" dirty="0"/>
              <a:t>, </a:t>
            </a:r>
            <a:r>
              <a:rPr lang="en-US" altLang="zh-TW" sz="1900" dirty="0" err="1"/>
              <a:t>Rx_Done_EN</a:t>
            </a:r>
            <a:r>
              <a:rPr lang="en-US" altLang="zh-TW" sz="1900" dirty="0"/>
              <a:t>, </a:t>
            </a:r>
            <a:r>
              <a:rPr lang="en-US" altLang="zh-TW" sz="1900" dirty="0" err="1"/>
              <a:t>Error_EN</a:t>
            </a:r>
            <a:r>
              <a:rPr lang="en-US" altLang="zh-TW" sz="1900" dirty="0"/>
              <a:t>})</a:t>
            </a:r>
          </a:p>
          <a:p>
            <a:pPr marL="0" indent="0">
              <a:buNone/>
            </a:pPr>
            <a:endParaRPr lang="en-US" altLang="zh-TW" sz="1500" dirty="0"/>
          </a:p>
          <a:p>
            <a:pPr marL="0" indent="0">
              <a:buNone/>
            </a:pPr>
            <a:endParaRPr lang="en-US" altLang="zh-TW" sz="1700" dirty="0"/>
          </a:p>
          <a:p>
            <a:pPr marL="0" indent="0">
              <a:buNone/>
            </a:pPr>
            <a:endParaRPr lang="en-US" altLang="zh-TW" sz="1700" dirty="0"/>
          </a:p>
          <a:p>
            <a:pPr marL="0" indent="0">
              <a:buNone/>
            </a:pPr>
            <a:endParaRPr lang="en-US" altLang="zh-TW" sz="1700" dirty="0"/>
          </a:p>
          <a:p>
            <a:r>
              <a:rPr lang="zh-TW" altLang="en-US" b="1" dirty="0"/>
              <a:t>中斷清</a:t>
            </a:r>
            <a:r>
              <a:rPr lang="en-US" altLang="zh-TW" b="1" dirty="0"/>
              <a:t>0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zh-TW" altLang="en-US" dirty="0"/>
              <a:t>每一次開始新的傳輸前都需要對</a:t>
            </a:r>
            <a:r>
              <a:rPr lang="en-US" altLang="zh-TW" dirty="0"/>
              <a:t>Status</a:t>
            </a:r>
            <a:r>
              <a:rPr lang="zh-TW" altLang="en-US" dirty="0"/>
              <a:t>清零，</a:t>
            </a:r>
            <a:r>
              <a:rPr lang="en-US" altLang="zh-TW" dirty="0"/>
              <a:t>CPU</a:t>
            </a:r>
            <a:r>
              <a:rPr lang="zh-TW" altLang="en-US" dirty="0"/>
              <a:t>會透過對</a:t>
            </a:r>
            <a:r>
              <a:rPr lang="en-US" altLang="zh-TW" dirty="0"/>
              <a:t>Status</a:t>
            </a:r>
            <a:r>
              <a:rPr lang="zh-TW" altLang="en-US" dirty="0"/>
              <a:t>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FAC9AA-3115-4C4B-8134-50E56B914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94"/>
          <a:stretch/>
        </p:blipFill>
        <p:spPr>
          <a:xfrm>
            <a:off x="696000" y="5301000"/>
            <a:ext cx="5532792" cy="819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940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53232-9BCF-46BE-AF53-C1ACDAA9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419"/>
          </a:xfrm>
        </p:spPr>
        <p:txBody>
          <a:bodyPr/>
          <a:lstStyle/>
          <a:p>
            <a:r>
              <a:rPr lang="en-US" altLang="zh-TW" dirty="0"/>
              <a:t>Status Register (Tx Done / Rx Done / Error 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AD3E32-791B-4669-AE70-B9DE482BB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1925"/>
            <a:ext cx="10970277" cy="4788212"/>
          </a:xfrm>
        </p:spPr>
        <p:txBody>
          <a:bodyPr/>
          <a:lstStyle/>
          <a:p>
            <a:r>
              <a:rPr lang="en-US" altLang="zh-TW" sz="1800" dirty="0"/>
              <a:t>Status</a:t>
            </a:r>
            <a:r>
              <a:rPr lang="zh-TW" altLang="en-US" sz="1800" dirty="0"/>
              <a:t>狀態由</a:t>
            </a:r>
            <a:r>
              <a:rPr lang="en-US" altLang="zh-TW" sz="1800" dirty="0"/>
              <a:t>BR Config Error / Tx Done / Rx Done / Error</a:t>
            </a:r>
            <a:r>
              <a:rPr lang="zh-TW" altLang="en-US" sz="1800" dirty="0"/>
              <a:t> 四個中斷訊號組成，</a:t>
            </a:r>
            <a:r>
              <a:rPr lang="en-US" altLang="zh-TW" sz="1800" dirty="0"/>
              <a:t>Address</a:t>
            </a:r>
            <a:r>
              <a:rPr lang="zh-TW" altLang="en-US" sz="1800" dirty="0"/>
              <a:t>為</a:t>
            </a:r>
            <a:r>
              <a:rPr lang="en-US" altLang="zh-TW" sz="1800" dirty="0"/>
              <a:t>8’h24</a:t>
            </a:r>
            <a:r>
              <a:rPr lang="zh-TW" altLang="en-US" sz="1800" dirty="0"/>
              <a:t>，</a:t>
            </a:r>
            <a:r>
              <a:rPr lang="en-US" altLang="zh-TW" sz="1800" dirty="0"/>
              <a:t>Data</a:t>
            </a:r>
            <a:r>
              <a:rPr lang="zh-TW" altLang="en-US" sz="1800" dirty="0"/>
              <a:t>為</a:t>
            </a:r>
            <a:r>
              <a:rPr lang="en-US" altLang="zh-TW" sz="1800" dirty="0"/>
              <a:t>32bits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en-US" altLang="zh-TW" sz="1800" b="1" dirty="0"/>
              <a:t>Tx Done / Rx Done / Error</a:t>
            </a:r>
            <a:r>
              <a:rPr lang="zh-TW" altLang="en-US" sz="1800" b="1" dirty="0"/>
              <a:t> </a:t>
            </a:r>
            <a:r>
              <a:rPr lang="en-US" altLang="zh-TW" sz="1800" dirty="0"/>
              <a:t>Status </a:t>
            </a:r>
            <a:r>
              <a:rPr lang="zh-TW" altLang="en-US" sz="1800" dirty="0"/>
              <a:t>同步方式 </a:t>
            </a:r>
            <a:r>
              <a:rPr lang="en-US" altLang="zh-TW" sz="1800" dirty="0"/>
              <a:t>:</a:t>
            </a:r>
            <a:r>
              <a:rPr lang="zh-TW" altLang="en-US" sz="1800" dirty="0"/>
              <a:t> 雖然是慢時間域</a:t>
            </a:r>
            <a:r>
              <a:rPr lang="en-US" altLang="zh-TW" sz="1800" dirty="0"/>
              <a:t>(Tx BCLK / Rx BCLK)</a:t>
            </a:r>
            <a:r>
              <a:rPr lang="zh-TW" altLang="en-US" sz="1800" dirty="0"/>
              <a:t>到快時間域</a:t>
            </a:r>
            <a:r>
              <a:rPr lang="en-US" altLang="zh-TW" sz="1800" dirty="0"/>
              <a:t>(PCLK)</a:t>
            </a:r>
            <a:r>
              <a:rPr lang="zh-TW" altLang="en-US" sz="1800" dirty="0"/>
              <a:t>，且一定滿足</a:t>
            </a:r>
            <a:r>
              <a:rPr lang="en-US" altLang="zh-TW" sz="1800" dirty="0"/>
              <a:t>CDC</a:t>
            </a:r>
            <a:r>
              <a:rPr lang="zh-TW" altLang="en-US" sz="1800" dirty="0"/>
              <a:t> </a:t>
            </a:r>
            <a:r>
              <a:rPr lang="en-US" altLang="zh-TW" sz="1800" dirty="0"/>
              <a:t>3</a:t>
            </a:r>
            <a:r>
              <a:rPr lang="zh-TW" altLang="en-US" sz="1800" dirty="0"/>
              <a:t>個</a:t>
            </a:r>
            <a:r>
              <a:rPr lang="en-US" altLang="zh-TW" sz="1800" dirty="0"/>
              <a:t>clock edge</a:t>
            </a:r>
            <a:r>
              <a:rPr lang="zh-TW" altLang="en-US" sz="1800" dirty="0"/>
              <a:t>要求，但依舊有做</a:t>
            </a:r>
            <a:r>
              <a:rPr lang="en-US" altLang="zh-TW" sz="1800" dirty="0"/>
              <a:t>2 DFF</a:t>
            </a:r>
            <a:r>
              <a:rPr lang="zh-TW" altLang="en-US" sz="1800" dirty="0"/>
              <a:t>同步。</a:t>
            </a:r>
            <a:endParaRPr lang="en-US" altLang="zh-TW" sz="1800" dirty="0"/>
          </a:p>
          <a:p>
            <a:r>
              <a:rPr lang="en-US" altLang="zh-TW" sz="1800" b="1" dirty="0"/>
              <a:t>Tx Done / Rx Done / Error</a:t>
            </a:r>
            <a:r>
              <a:rPr lang="zh-TW" altLang="en-US" sz="1800" b="1" dirty="0"/>
              <a:t> </a:t>
            </a:r>
            <a:r>
              <a:rPr lang="en-US" altLang="zh-TW" sz="1800" dirty="0"/>
              <a:t>Status </a:t>
            </a:r>
            <a:r>
              <a:rPr lang="zh-TW" altLang="en-US" sz="1800" dirty="0"/>
              <a:t>寫</a:t>
            </a:r>
            <a:r>
              <a:rPr lang="en-US" altLang="zh-TW" sz="1800" dirty="0"/>
              <a:t>1</a:t>
            </a:r>
            <a:r>
              <a:rPr lang="zh-TW" altLang="en-US" sz="1800" dirty="0"/>
              <a:t>清</a:t>
            </a:r>
            <a:r>
              <a:rPr lang="en-US" altLang="zh-TW" sz="1800" dirty="0"/>
              <a:t>0</a:t>
            </a:r>
            <a:r>
              <a:rPr lang="zh-TW" altLang="en-US" sz="1800" dirty="0"/>
              <a:t> </a:t>
            </a:r>
            <a:r>
              <a:rPr lang="en-US" altLang="zh-TW" sz="1800" dirty="0"/>
              <a:t>(W1C)</a:t>
            </a:r>
            <a:r>
              <a:rPr lang="zh-TW" altLang="en-US" sz="1800" dirty="0"/>
              <a:t> 方式 </a:t>
            </a:r>
            <a:r>
              <a:rPr lang="en-US" altLang="zh-TW" sz="1800" dirty="0"/>
              <a:t>:</a:t>
            </a:r>
            <a:r>
              <a:rPr lang="zh-TW" altLang="en-US" sz="1800" dirty="0"/>
              <a:t> 由於中斷訊號都</a:t>
            </a:r>
            <a:r>
              <a:rPr lang="en-US" altLang="zh-TW" sz="1800" dirty="0"/>
              <a:t>Pulse</a:t>
            </a:r>
            <a:r>
              <a:rPr lang="zh-TW" altLang="en-US" sz="1800" dirty="0"/>
              <a:t>，先判斷中斷訊號是否中斷，再判斷</a:t>
            </a:r>
            <a:r>
              <a:rPr lang="en-US" altLang="zh-TW" sz="1800" dirty="0"/>
              <a:t>CPU</a:t>
            </a:r>
            <a:r>
              <a:rPr lang="zh-TW" altLang="en-US" sz="1800" dirty="0"/>
              <a:t>是否處理，並進行</a:t>
            </a:r>
            <a:r>
              <a:rPr lang="en-US" altLang="zh-TW" sz="1800" dirty="0"/>
              <a:t>W1C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r>
              <a:rPr lang="zh-TW" altLang="en-US" sz="1800" dirty="0"/>
              <a:t>以</a:t>
            </a:r>
            <a:r>
              <a:rPr lang="en-US" altLang="zh-TW" sz="1800" dirty="0"/>
              <a:t>Tx Done</a:t>
            </a:r>
            <a:r>
              <a:rPr lang="zh-TW" altLang="en-US" sz="1800" dirty="0"/>
              <a:t> 程式碼為例。</a:t>
            </a:r>
            <a:endParaRPr lang="en-US" altLang="zh-TW" sz="18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5BF2B7-11CB-4645-865B-FDE9FDFC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98" y="2891655"/>
            <a:ext cx="10517917" cy="214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0A03EF-2D9F-4AF0-9995-BDD4871DE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3"/>
          <a:stretch/>
        </p:blipFill>
        <p:spPr>
          <a:xfrm>
            <a:off x="3729353" y="4542533"/>
            <a:ext cx="4970746" cy="2116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右大括弧 6">
            <a:extLst>
              <a:ext uri="{FF2B5EF4-FFF2-40B4-BE49-F238E27FC236}">
                <a16:creationId xmlns:a16="http://schemas.microsoft.com/office/drawing/2014/main" id="{E2B0EAA6-0FE3-4EF6-ADEE-B878A8C0B9DC}"/>
              </a:ext>
            </a:extLst>
          </p:cNvPr>
          <p:cNvSpPr/>
          <p:nvPr/>
        </p:nvSpPr>
        <p:spPr>
          <a:xfrm>
            <a:off x="8793777" y="5321548"/>
            <a:ext cx="192506" cy="55826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50717C-A658-4AFB-B69D-9047005D6986}"/>
              </a:ext>
            </a:extLst>
          </p:cNvPr>
          <p:cNvSpPr txBox="1"/>
          <p:nvPr/>
        </p:nvSpPr>
        <p:spPr>
          <a:xfrm>
            <a:off x="9079961" y="5422980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2DFF</a:t>
            </a:r>
            <a:r>
              <a:rPr lang="zh-TW" altLang="en-US" dirty="0"/>
              <a:t>同步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DAB9643B-AB1D-4F99-8EB4-B472C5743B58}"/>
              </a:ext>
            </a:extLst>
          </p:cNvPr>
          <p:cNvSpPr/>
          <p:nvPr/>
        </p:nvSpPr>
        <p:spPr>
          <a:xfrm>
            <a:off x="8811799" y="5985683"/>
            <a:ext cx="192506" cy="55826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8CA74C-1240-4595-8B54-0A8625AA43CF}"/>
              </a:ext>
            </a:extLst>
          </p:cNvPr>
          <p:cNvSpPr txBox="1"/>
          <p:nvPr/>
        </p:nvSpPr>
        <p:spPr>
          <a:xfrm>
            <a:off x="9079961" y="5941649"/>
            <a:ext cx="21310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Write 1 Clear (W1C)</a:t>
            </a:r>
          </a:p>
          <a:p>
            <a:r>
              <a:rPr lang="en-US" altLang="zh-TW" dirty="0"/>
              <a:t> Tx Done Status</a:t>
            </a:r>
            <a:endParaRPr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1C3501F-7551-445C-AA9F-90C96B1C5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4598" y="1737979"/>
          <a:ext cx="7695432" cy="1064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48">
                  <a:extLst>
                    <a:ext uri="{9D8B030D-6E8A-4147-A177-3AD203B41FA5}">
                      <a16:colId xmlns:a16="http://schemas.microsoft.com/office/drawing/2014/main" val="1867855193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2204740333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2951330825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1637751619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1466289040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2860996579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453289982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1795101966"/>
                    </a:ext>
                  </a:extLst>
                </a:gridCol>
                <a:gridCol w="855048">
                  <a:extLst>
                    <a:ext uri="{9D8B030D-6E8A-4147-A177-3AD203B41FA5}">
                      <a16:colId xmlns:a16="http://schemas.microsoft.com/office/drawing/2014/main" val="2478373776"/>
                    </a:ext>
                  </a:extLst>
                </a:gridCol>
              </a:tblGrid>
              <a:tr h="303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R / W1C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211884"/>
                  </a:ext>
                </a:extLst>
              </a:tr>
              <a:tr h="303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41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BR Config Error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Tx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Done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Rx Done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Error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856174"/>
                  </a:ext>
                </a:extLst>
              </a:tr>
            </a:tbl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AEDD4AB-C3AA-4DF9-9D21-1FEAA5427EC9}"/>
              </a:ext>
            </a:extLst>
          </p:cNvPr>
          <p:cNvCxnSpPr>
            <a:cxnSpLocks/>
          </p:cNvCxnSpPr>
          <p:nvPr/>
        </p:nvCxnSpPr>
        <p:spPr>
          <a:xfrm>
            <a:off x="6214726" y="4222904"/>
            <a:ext cx="24853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6254244-E131-48BE-B70D-EA2C2CCE0A08}"/>
              </a:ext>
            </a:extLst>
          </p:cNvPr>
          <p:cNvCxnSpPr>
            <a:cxnSpLocks/>
          </p:cNvCxnSpPr>
          <p:nvPr/>
        </p:nvCxnSpPr>
        <p:spPr>
          <a:xfrm flipH="1">
            <a:off x="5619625" y="4222904"/>
            <a:ext cx="1719798" cy="1098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4294E0B-6373-4827-8AD4-7289ADA624A9}"/>
              </a:ext>
            </a:extLst>
          </p:cNvPr>
          <p:cNvCxnSpPr>
            <a:cxnSpLocks/>
          </p:cNvCxnSpPr>
          <p:nvPr/>
        </p:nvCxnSpPr>
        <p:spPr>
          <a:xfrm>
            <a:off x="8908052" y="4222904"/>
            <a:ext cx="26642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FB4FD5A-514B-4309-842B-3E561C27BD3B}"/>
              </a:ext>
            </a:extLst>
          </p:cNvPr>
          <p:cNvCxnSpPr>
            <a:cxnSpLocks/>
          </p:cNvCxnSpPr>
          <p:nvPr/>
        </p:nvCxnSpPr>
        <p:spPr>
          <a:xfrm>
            <a:off x="1194598" y="4460083"/>
            <a:ext cx="7371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E0F59B7-09AB-456A-9EDE-478BFB206F06}"/>
              </a:ext>
            </a:extLst>
          </p:cNvPr>
          <p:cNvCxnSpPr>
            <a:cxnSpLocks/>
          </p:cNvCxnSpPr>
          <p:nvPr/>
        </p:nvCxnSpPr>
        <p:spPr>
          <a:xfrm flipH="1">
            <a:off x="7516682" y="4222904"/>
            <a:ext cx="1764249" cy="1780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0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DB528-AED9-4AE7-90CA-9D1E90F1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Status Register (BR</a:t>
            </a:r>
            <a:r>
              <a:rPr lang="zh-TW" altLang="en-US" dirty="0"/>
              <a:t> </a:t>
            </a:r>
            <a:r>
              <a:rPr lang="en-US" altLang="zh-TW" dirty="0"/>
              <a:t>Config Error)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D55A80-C84E-435B-959B-C9E8D2AA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屬於</a:t>
            </a:r>
            <a:r>
              <a:rPr lang="en-US" altLang="zh-TW" sz="2000" dirty="0"/>
              <a:t>PCLK Domain</a:t>
            </a:r>
            <a:r>
              <a:rPr lang="zh-TW" altLang="en-US" sz="2000" dirty="0"/>
              <a:t>，在初始設置會偵測設置的</a:t>
            </a:r>
            <a:r>
              <a:rPr lang="en-US" altLang="zh-TW" sz="2000" dirty="0"/>
              <a:t>Baud Rate</a:t>
            </a:r>
            <a:r>
              <a:rPr lang="zh-TW" altLang="en-US" sz="2000" dirty="0"/>
              <a:t>或</a:t>
            </a:r>
            <a:r>
              <a:rPr lang="en-US" altLang="zh-TW" sz="2000" dirty="0"/>
              <a:t>Frequency</a:t>
            </a:r>
            <a:r>
              <a:rPr lang="zh-TW" altLang="en-US" sz="2000" dirty="0"/>
              <a:t>是否有異常，若有異常，會拉起</a:t>
            </a:r>
            <a:r>
              <a:rPr lang="en-US" altLang="zh-TW" sz="2000" dirty="0" err="1"/>
              <a:t>BR_Config_Error</a:t>
            </a:r>
            <a:r>
              <a:rPr lang="zh-TW" altLang="en-US" sz="2000" dirty="0"/>
              <a:t>中斷訊號，若無異常，中斷訊號清</a:t>
            </a:r>
            <a:r>
              <a:rPr lang="en-US" altLang="zh-TW" sz="2000" dirty="0"/>
              <a:t>0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b="1" dirty="0" err="1"/>
              <a:t>BR_Config_Error</a:t>
            </a:r>
            <a:r>
              <a:rPr lang="en-US" altLang="zh-TW" sz="2000" b="1" dirty="0"/>
              <a:t> </a:t>
            </a:r>
            <a:r>
              <a:rPr lang="en-US" altLang="zh-TW" sz="2000" dirty="0"/>
              <a:t>Status </a:t>
            </a:r>
            <a:r>
              <a:rPr lang="zh-TW" altLang="en-US" sz="2000" dirty="0"/>
              <a:t>同步方式 </a:t>
            </a:r>
            <a:r>
              <a:rPr lang="en-US" altLang="zh-TW" sz="2000" dirty="0"/>
              <a:t>:</a:t>
            </a:r>
            <a:r>
              <a:rPr lang="zh-TW" altLang="en-US" sz="2000" dirty="0"/>
              <a:t> 此訊號屬於</a:t>
            </a:r>
            <a:r>
              <a:rPr lang="en-US" altLang="zh-TW" sz="2000" dirty="0"/>
              <a:t>PCLK Domain</a:t>
            </a:r>
            <a:r>
              <a:rPr lang="zh-TW" altLang="en-US" sz="2000" dirty="0"/>
              <a:t>，所以不會做</a:t>
            </a:r>
            <a:r>
              <a:rPr lang="en-US" altLang="zh-TW" sz="2000" dirty="0"/>
              <a:t>2DFF</a:t>
            </a:r>
            <a:r>
              <a:rPr lang="zh-TW" altLang="en-US" sz="2000" dirty="0"/>
              <a:t>同步。</a:t>
            </a:r>
            <a:endParaRPr lang="en-US" altLang="zh-TW" sz="2000" dirty="0"/>
          </a:p>
          <a:p>
            <a:r>
              <a:rPr lang="en-US" altLang="zh-TW" sz="2000" b="1" dirty="0" err="1"/>
              <a:t>BR_Config_Error</a:t>
            </a:r>
            <a:r>
              <a:rPr lang="en-US" altLang="zh-TW" sz="2000" b="1" dirty="0"/>
              <a:t> </a:t>
            </a:r>
            <a:r>
              <a:rPr lang="en-US" altLang="zh-TW" sz="2000" dirty="0"/>
              <a:t>Status </a:t>
            </a:r>
            <a:r>
              <a:rPr lang="zh-TW" altLang="en-US" sz="2000" dirty="0"/>
              <a:t>寫</a:t>
            </a:r>
            <a:r>
              <a:rPr lang="en-US" altLang="zh-TW" sz="2000" dirty="0"/>
              <a:t>1</a:t>
            </a:r>
            <a:r>
              <a:rPr lang="zh-TW" altLang="en-US" sz="2000" dirty="0"/>
              <a:t>清</a:t>
            </a:r>
            <a:r>
              <a:rPr lang="en-US" altLang="zh-TW" sz="2000" dirty="0"/>
              <a:t>0</a:t>
            </a:r>
            <a:r>
              <a:rPr lang="zh-TW" altLang="en-US" sz="2000" dirty="0"/>
              <a:t> </a:t>
            </a:r>
            <a:r>
              <a:rPr lang="en-US" altLang="zh-TW" sz="2000" dirty="0"/>
              <a:t>(W1C)</a:t>
            </a:r>
            <a:r>
              <a:rPr lang="zh-TW" altLang="en-US" sz="2000" dirty="0"/>
              <a:t> 方式 </a:t>
            </a:r>
            <a:r>
              <a:rPr lang="en-US" altLang="zh-TW" sz="2000" dirty="0"/>
              <a:t>:</a:t>
            </a:r>
            <a:r>
              <a:rPr lang="zh-TW" altLang="en-US" sz="2000" dirty="0"/>
              <a:t> 由於會直接偵測到</a:t>
            </a:r>
            <a:r>
              <a:rPr lang="en-US" altLang="zh-TW" sz="2000" dirty="0"/>
              <a:t>CPU W1C </a:t>
            </a:r>
            <a:r>
              <a:rPr lang="zh-TW" altLang="en-US" sz="2000" dirty="0"/>
              <a:t>，所以會先先判斷判斷</a:t>
            </a:r>
            <a:r>
              <a:rPr lang="en-US" altLang="zh-TW" sz="2000" dirty="0"/>
              <a:t>CPU</a:t>
            </a:r>
            <a:r>
              <a:rPr lang="zh-TW" altLang="en-US" sz="2000" dirty="0"/>
              <a:t>是否處理，並進行</a:t>
            </a:r>
            <a:r>
              <a:rPr lang="en-US" altLang="zh-TW" sz="2000" dirty="0"/>
              <a:t>W1C</a:t>
            </a:r>
            <a:r>
              <a:rPr lang="zh-TW" altLang="en-US" sz="2000" dirty="0"/>
              <a:t>，再判斷中斷訊號是否中斷。</a:t>
            </a:r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315914-DC25-4F7A-8644-B26D2BAA02CA}"/>
              </a:ext>
            </a:extLst>
          </p:cNvPr>
          <p:cNvSpPr txBox="1"/>
          <p:nvPr/>
        </p:nvSpPr>
        <p:spPr>
          <a:xfrm>
            <a:off x="6600000" y="5535510"/>
            <a:ext cx="311801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原因是因為</a:t>
            </a:r>
            <a:r>
              <a:rPr lang="en-US" altLang="zh-TW" dirty="0">
                <a:solidFill>
                  <a:srgbClr val="FF0000"/>
                </a:solidFill>
              </a:rPr>
              <a:t>Testbench</a:t>
            </a:r>
            <a:r>
              <a:rPr lang="zh-TW" altLang="en-US" dirty="0">
                <a:solidFill>
                  <a:srgbClr val="FF0000"/>
                </a:solidFill>
              </a:rPr>
              <a:t>是先偵測到中斷訊號，再做</a:t>
            </a:r>
            <a:r>
              <a:rPr lang="en-US" altLang="zh-TW" dirty="0">
                <a:solidFill>
                  <a:srgbClr val="FF0000"/>
                </a:solidFill>
              </a:rPr>
              <a:t>W1C</a:t>
            </a:r>
            <a:r>
              <a:rPr lang="zh-TW" altLang="en-US" dirty="0">
                <a:solidFill>
                  <a:srgbClr val="FF0000"/>
                </a:solidFill>
              </a:rPr>
              <a:t>動作。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634B2-7640-4F0A-8C2B-F13FE270593C}"/>
              </a:ext>
            </a:extLst>
          </p:cNvPr>
          <p:cNvSpPr/>
          <p:nvPr/>
        </p:nvSpPr>
        <p:spPr>
          <a:xfrm>
            <a:off x="1128000" y="4401917"/>
            <a:ext cx="10152000" cy="691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87D04C6-9111-4AC2-A506-F261482FB416}"/>
              </a:ext>
            </a:extLst>
          </p:cNvPr>
          <p:cNvCxnSpPr/>
          <p:nvPr/>
        </p:nvCxnSpPr>
        <p:spPr>
          <a:xfrm>
            <a:off x="6816000" y="5121718"/>
            <a:ext cx="144000" cy="385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58278EF-354D-4660-8548-D7EDEC976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" b="-1"/>
          <a:stretch/>
        </p:blipFill>
        <p:spPr>
          <a:xfrm>
            <a:off x="1128000" y="2064019"/>
            <a:ext cx="9936000" cy="189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4B5076-58C1-4F24-BFD0-538F3260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00" y="5187066"/>
            <a:ext cx="5093582" cy="1528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108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BA5402-094A-4E82-A3FE-79D9A63A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4130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Testbench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232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890B5-7ADB-4AFE-931B-D3678124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6" y="365760"/>
            <a:ext cx="10650873" cy="832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Testbench </a:t>
            </a:r>
            <a:r>
              <a:rPr lang="zh-TW" altLang="en-US" dirty="0"/>
              <a:t>模擬</a:t>
            </a:r>
            <a:r>
              <a:rPr lang="en-US" altLang="zh-TW" dirty="0"/>
              <a:t>CPU</a:t>
            </a:r>
            <a:r>
              <a:rPr lang="zh-TW" altLang="en-US" dirty="0"/>
              <a:t>透過</a:t>
            </a:r>
            <a:r>
              <a:rPr lang="en-US" altLang="zh-TW" dirty="0"/>
              <a:t>APB Bridge</a:t>
            </a:r>
            <a:r>
              <a:rPr lang="zh-TW" altLang="en-US" dirty="0"/>
              <a:t>讀寫</a:t>
            </a:r>
            <a:r>
              <a:rPr lang="en-US" altLang="zh-TW" dirty="0"/>
              <a:t>Register file</a:t>
            </a:r>
            <a:r>
              <a:rPr lang="zh-TW" altLang="en-US" dirty="0"/>
              <a:t>操作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C511098-FC1C-4A3C-9971-EB50BE015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0" y="1629000"/>
            <a:ext cx="4915435" cy="47878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0F539A-3937-40BB-AF2F-00561B64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00" y="2349000"/>
            <a:ext cx="5613689" cy="278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A29B1E-438F-4274-9903-73E0A86A4915}"/>
              </a:ext>
            </a:extLst>
          </p:cNvPr>
          <p:cNvSpPr txBox="1"/>
          <p:nvPr/>
        </p:nvSpPr>
        <p:spPr>
          <a:xfrm>
            <a:off x="2208000" y="516354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呼叫</a:t>
            </a:r>
            <a:r>
              <a:rPr lang="en-US" altLang="zh-TW" dirty="0" err="1"/>
              <a:t>test_uart_config</a:t>
            </a:r>
            <a:r>
              <a:rPr lang="zh-TW" altLang="en-US" dirty="0"/>
              <a:t>功能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ADE0E08-2B17-475B-8CC3-7B6F5ACC3C02}"/>
              </a:ext>
            </a:extLst>
          </p:cNvPr>
          <p:cNvSpPr txBox="1"/>
          <p:nvPr/>
        </p:nvSpPr>
        <p:spPr>
          <a:xfrm>
            <a:off x="8616000" y="641689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test_uart_config</a:t>
            </a:r>
            <a:r>
              <a:rPr lang="zh-TW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2297590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4E8CD30-FF80-43C8-A315-9C540AC4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0" y="1342919"/>
            <a:ext cx="6394779" cy="5448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9890B5-7ADB-4AFE-931B-D3678124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6" y="365760"/>
            <a:ext cx="10650873" cy="832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Testbench </a:t>
            </a:r>
            <a:r>
              <a:rPr lang="zh-TW" altLang="en-US" dirty="0"/>
              <a:t>模擬</a:t>
            </a:r>
            <a:r>
              <a:rPr lang="en-US" altLang="zh-TW" dirty="0"/>
              <a:t>CPU</a:t>
            </a:r>
            <a:r>
              <a:rPr lang="zh-TW" altLang="en-US" dirty="0"/>
              <a:t>透過</a:t>
            </a:r>
            <a:r>
              <a:rPr lang="en-US" altLang="zh-TW" dirty="0"/>
              <a:t>APB Bridge</a:t>
            </a:r>
            <a:r>
              <a:rPr lang="zh-TW" altLang="en-US" dirty="0"/>
              <a:t>讀寫</a:t>
            </a:r>
            <a:r>
              <a:rPr lang="en-US" altLang="zh-TW" dirty="0"/>
              <a:t>Register file</a:t>
            </a:r>
            <a:r>
              <a:rPr lang="zh-TW" altLang="en-US" dirty="0"/>
              <a:t>操作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C511098-FC1C-4A3C-9971-EB50BE015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04" y="1668861"/>
            <a:ext cx="4915435" cy="47878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35CF04D-C27A-459F-8681-D2131E04FAF3}"/>
              </a:ext>
            </a:extLst>
          </p:cNvPr>
          <p:cNvSpPr txBox="1"/>
          <p:nvPr/>
        </p:nvSpPr>
        <p:spPr>
          <a:xfrm>
            <a:off x="731702" y="270827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8681E173-7B0E-489F-9424-C1086149D961}"/>
              </a:ext>
            </a:extLst>
          </p:cNvPr>
          <p:cNvSpPr/>
          <p:nvPr/>
        </p:nvSpPr>
        <p:spPr>
          <a:xfrm>
            <a:off x="772425" y="3077607"/>
            <a:ext cx="139575" cy="99939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604F9D-FDAC-40DF-A722-78F54DEE4055}"/>
              </a:ext>
            </a:extLst>
          </p:cNvPr>
          <p:cNvSpPr txBox="1"/>
          <p:nvPr/>
        </p:nvSpPr>
        <p:spPr>
          <a:xfrm>
            <a:off x="394051" y="339263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0A8E80-4EBB-4C90-9519-3D8FBBD32FEC}"/>
              </a:ext>
            </a:extLst>
          </p:cNvPr>
          <p:cNvSpPr txBox="1"/>
          <p:nvPr/>
        </p:nvSpPr>
        <p:spPr>
          <a:xfrm>
            <a:off x="394662" y="410725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B961DC-0377-4A91-A2A9-5AE0DB160BC6}"/>
              </a:ext>
            </a:extLst>
          </p:cNvPr>
          <p:cNvSpPr txBox="1"/>
          <p:nvPr/>
        </p:nvSpPr>
        <p:spPr>
          <a:xfrm>
            <a:off x="391136" y="494239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628DB2CE-2D04-4960-BBA4-DE837231C976}"/>
              </a:ext>
            </a:extLst>
          </p:cNvPr>
          <p:cNvSpPr/>
          <p:nvPr/>
        </p:nvSpPr>
        <p:spPr>
          <a:xfrm>
            <a:off x="776893" y="4593118"/>
            <a:ext cx="135107" cy="10678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8CE4CD-C98F-4836-8AB5-0E3BEF87A2F0}"/>
              </a:ext>
            </a:extLst>
          </p:cNvPr>
          <p:cNvSpPr txBox="1"/>
          <p:nvPr/>
        </p:nvSpPr>
        <p:spPr>
          <a:xfrm>
            <a:off x="696000" y="574728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DC464E-E679-481A-BAEA-CE8C137CD87C}"/>
              </a:ext>
            </a:extLst>
          </p:cNvPr>
          <p:cNvSpPr txBox="1"/>
          <p:nvPr/>
        </p:nvSpPr>
        <p:spPr>
          <a:xfrm>
            <a:off x="696000" y="590621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009AA4-FFDE-460D-9D2E-AB4D05200E03}"/>
              </a:ext>
            </a:extLst>
          </p:cNvPr>
          <p:cNvSpPr txBox="1"/>
          <p:nvPr/>
        </p:nvSpPr>
        <p:spPr>
          <a:xfrm>
            <a:off x="703125" y="617844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92D3AB62-157E-4148-B2D9-813EC295C04A}"/>
              </a:ext>
            </a:extLst>
          </p:cNvPr>
          <p:cNvSpPr/>
          <p:nvPr/>
        </p:nvSpPr>
        <p:spPr>
          <a:xfrm>
            <a:off x="777085" y="4157607"/>
            <a:ext cx="134916" cy="28872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1EF604-A027-4031-81EF-0EA7D6570CE0}"/>
              </a:ext>
            </a:extLst>
          </p:cNvPr>
          <p:cNvSpPr txBox="1"/>
          <p:nvPr/>
        </p:nvSpPr>
        <p:spPr>
          <a:xfrm>
            <a:off x="2890343" y="1221132"/>
            <a:ext cx="2160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AutoNum type="circleNumWdWhitePlain" startAt="2"/>
            </a:pPr>
            <a:r>
              <a:rPr lang="zh-TW" altLang="en-US" sz="1200" dirty="0"/>
              <a:t>寫入</a:t>
            </a:r>
            <a:r>
              <a:rPr lang="en-US" altLang="zh-TW" sz="1200" dirty="0"/>
              <a:t>UART</a:t>
            </a:r>
            <a:r>
              <a:rPr lang="zh-TW" altLang="en-US" sz="1200" dirty="0"/>
              <a:t>初始設置 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altLang="zh-TW" sz="1200" dirty="0" err="1"/>
              <a:t>Clk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freq</a:t>
            </a:r>
            <a:endParaRPr lang="en-US" altLang="zh-TW" sz="1200" dirty="0"/>
          </a:p>
          <a:p>
            <a:r>
              <a:rPr lang="en-US" altLang="zh-TW" sz="1200" dirty="0"/>
              <a:t>Baud rate</a:t>
            </a:r>
          </a:p>
          <a:p>
            <a:r>
              <a:rPr lang="en-US" altLang="zh-TW" sz="1200" dirty="0"/>
              <a:t>Frame size</a:t>
            </a:r>
          </a:p>
          <a:p>
            <a:r>
              <a:rPr lang="en-US" altLang="zh-TW" sz="1200" dirty="0"/>
              <a:t>Parity type</a:t>
            </a:r>
          </a:p>
          <a:p>
            <a:r>
              <a:rPr lang="en-US" altLang="zh-TW" sz="1200" dirty="0"/>
              <a:t>Enable reg</a:t>
            </a:r>
          </a:p>
          <a:p>
            <a:r>
              <a:rPr lang="en-US" altLang="zh-TW" sz="1200" dirty="0"/>
              <a:t>transfer data</a:t>
            </a:r>
          </a:p>
          <a:p>
            <a:r>
              <a:rPr lang="en-US" altLang="zh-TW" sz="1200" dirty="0" err="1"/>
              <a:t>Uart</a:t>
            </a:r>
            <a:r>
              <a:rPr lang="en-US" altLang="zh-TW" sz="1200" dirty="0"/>
              <a:t> enable</a:t>
            </a:r>
            <a:endParaRPr lang="zh-TW" altLang="en-US" sz="1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B82041E-F302-4075-9B76-032C1F75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00" y="1120656"/>
            <a:ext cx="2457576" cy="1670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F64B2E8-6E4D-4341-93CC-2657FA9A2C1A}"/>
              </a:ext>
            </a:extLst>
          </p:cNvPr>
          <p:cNvSpPr/>
          <p:nvPr/>
        </p:nvSpPr>
        <p:spPr>
          <a:xfrm>
            <a:off x="5800016" y="2160342"/>
            <a:ext cx="1474099" cy="3624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9572F7-F286-4011-8098-DA726C37A001}"/>
              </a:ext>
            </a:extLst>
          </p:cNvPr>
          <p:cNvSpPr txBox="1"/>
          <p:nvPr/>
        </p:nvSpPr>
        <p:spPr>
          <a:xfrm>
            <a:off x="5949918" y="2708510"/>
            <a:ext cx="1944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Delay 2</a:t>
            </a:r>
            <a:r>
              <a:rPr lang="zh-TW" altLang="en-US" sz="1400" dirty="0"/>
              <a:t>個</a:t>
            </a:r>
            <a:r>
              <a:rPr lang="en-US" altLang="zh-TW" sz="1400" dirty="0"/>
              <a:t>edge cycle</a:t>
            </a:r>
            <a:r>
              <a:rPr lang="zh-TW" altLang="en-US" sz="1400" dirty="0"/>
              <a:t>是為了</a:t>
            </a:r>
            <a:r>
              <a:rPr lang="en-US" altLang="zh-TW" sz="1400" dirty="0"/>
              <a:t>Setup</a:t>
            </a:r>
            <a:r>
              <a:rPr lang="zh-TW" altLang="en-US" sz="1400" dirty="0"/>
              <a:t>和</a:t>
            </a:r>
            <a:r>
              <a:rPr lang="en-US" altLang="zh-TW" sz="1400" dirty="0"/>
              <a:t>Access</a:t>
            </a:r>
            <a:endParaRPr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07D71E-E091-4577-8AC0-E0F51040B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408" y="5209859"/>
            <a:ext cx="2305168" cy="1498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90E72B-2F3F-40E3-9330-6D711B4B16D5}"/>
              </a:ext>
            </a:extLst>
          </p:cNvPr>
          <p:cNvSpPr/>
          <p:nvPr/>
        </p:nvSpPr>
        <p:spPr>
          <a:xfrm>
            <a:off x="5949918" y="6094334"/>
            <a:ext cx="1474099" cy="3624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FAA8F45-9AD7-4B78-B95F-7531FBC08093}"/>
              </a:ext>
            </a:extLst>
          </p:cNvPr>
          <p:cNvCxnSpPr>
            <a:endCxn id="20" idx="0"/>
          </p:cNvCxnSpPr>
          <p:nvPr/>
        </p:nvCxnSpPr>
        <p:spPr>
          <a:xfrm>
            <a:off x="6537065" y="2549113"/>
            <a:ext cx="384853" cy="15939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8FEBA2E-68BB-4758-8F08-0E2D399BE5F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94061" y="3231730"/>
            <a:ext cx="227857" cy="28848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28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890B5-7ADB-4AFE-931B-D3678124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6" y="365760"/>
            <a:ext cx="10650873" cy="832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Testbench </a:t>
            </a:r>
            <a:r>
              <a:rPr lang="zh-TW" altLang="en-US" dirty="0"/>
              <a:t>模擬</a:t>
            </a:r>
            <a:r>
              <a:rPr lang="en-US" altLang="zh-TW" dirty="0"/>
              <a:t>CPU</a:t>
            </a:r>
            <a:r>
              <a:rPr lang="zh-TW" altLang="en-US" dirty="0"/>
              <a:t>透過</a:t>
            </a:r>
            <a:r>
              <a:rPr lang="en-US" altLang="zh-TW" dirty="0"/>
              <a:t>APB Bridge</a:t>
            </a:r>
            <a:r>
              <a:rPr lang="zh-TW" altLang="en-US" dirty="0"/>
              <a:t>讀寫</a:t>
            </a:r>
            <a:r>
              <a:rPr lang="en-US" altLang="zh-TW" dirty="0"/>
              <a:t>Register file</a:t>
            </a:r>
            <a:r>
              <a:rPr lang="zh-TW" altLang="en-US" dirty="0"/>
              <a:t>操作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C511098-FC1C-4A3C-9971-EB50BE015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0" y="1629000"/>
            <a:ext cx="4915435" cy="47878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0691F9-E1EE-4DE2-85C0-52B2F0C9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1413589"/>
            <a:ext cx="5830097" cy="5218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左大括弧 25">
            <a:extLst>
              <a:ext uri="{FF2B5EF4-FFF2-40B4-BE49-F238E27FC236}">
                <a16:creationId xmlns:a16="http://schemas.microsoft.com/office/drawing/2014/main" id="{DBC947AF-65F8-43B0-8E03-A06EE20DAE45}"/>
              </a:ext>
            </a:extLst>
          </p:cNvPr>
          <p:cNvSpPr/>
          <p:nvPr/>
        </p:nvSpPr>
        <p:spPr>
          <a:xfrm>
            <a:off x="855526" y="2493000"/>
            <a:ext cx="255026" cy="3384000"/>
          </a:xfrm>
          <a:prstGeom prst="leftBrace">
            <a:avLst>
              <a:gd name="adj1" fmla="val 8333"/>
              <a:gd name="adj2" fmla="val 5025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3F3C7C1-8858-49AF-9EC5-1CAC69520658}"/>
              </a:ext>
            </a:extLst>
          </p:cNvPr>
          <p:cNvSpPr txBox="1"/>
          <p:nvPr/>
        </p:nvSpPr>
        <p:spPr>
          <a:xfrm>
            <a:off x="193295" y="4000334"/>
            <a:ext cx="54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846B06-BDEA-4B3F-9631-B0BC4847C2BC}"/>
              </a:ext>
            </a:extLst>
          </p:cNvPr>
          <p:cNvSpPr/>
          <p:nvPr/>
        </p:nvSpPr>
        <p:spPr>
          <a:xfrm>
            <a:off x="1632000" y="3198100"/>
            <a:ext cx="936000" cy="8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B7CDCD-D8B3-496C-A5DF-12CF01F6541F}"/>
              </a:ext>
            </a:extLst>
          </p:cNvPr>
          <p:cNvSpPr/>
          <p:nvPr/>
        </p:nvSpPr>
        <p:spPr>
          <a:xfrm>
            <a:off x="1416000" y="2565000"/>
            <a:ext cx="2088000" cy="1177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82A827-76A5-43F8-BABA-2950D3DB69F4}"/>
              </a:ext>
            </a:extLst>
          </p:cNvPr>
          <p:cNvSpPr txBox="1"/>
          <p:nvPr/>
        </p:nvSpPr>
        <p:spPr>
          <a:xfrm>
            <a:off x="2451100" y="1533965"/>
            <a:ext cx="392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原本寫法是偵測</a:t>
            </a:r>
            <a:r>
              <a:rPr lang="en-US" altLang="zh-TW" dirty="0" err="1"/>
              <a:t>rdata</a:t>
            </a:r>
            <a:r>
              <a:rPr lang="en-US" altLang="zh-TW" dirty="0"/>
              <a:t> = 110 </a:t>
            </a:r>
            <a:r>
              <a:rPr lang="zh-TW" altLang="en-US" dirty="0"/>
              <a:t>或是 </a:t>
            </a:r>
            <a:r>
              <a:rPr lang="en-US" altLang="zh-TW" dirty="0"/>
              <a:t>111 </a:t>
            </a:r>
            <a:r>
              <a:rPr lang="zh-TW" altLang="en-US" dirty="0"/>
              <a:t>同時偵測到</a:t>
            </a:r>
            <a:r>
              <a:rPr lang="en-US" altLang="zh-TW" dirty="0" err="1"/>
              <a:t>tx_done</a:t>
            </a:r>
            <a:r>
              <a:rPr lang="zh-TW" altLang="en-US" dirty="0"/>
              <a:t>的值，但當發生</a:t>
            </a:r>
            <a:r>
              <a:rPr lang="en-US" altLang="zh-TW" dirty="0" err="1"/>
              <a:t>tx</a:t>
            </a:r>
            <a:r>
              <a:rPr lang="zh-TW" altLang="en-US" dirty="0"/>
              <a:t>太慢，</a:t>
            </a:r>
            <a:r>
              <a:rPr lang="en-US" altLang="zh-TW" dirty="0" err="1"/>
              <a:t>rx</a:t>
            </a:r>
            <a:r>
              <a:rPr lang="zh-TW" altLang="en-US" dirty="0"/>
              <a:t>太快時，就會檢測不到。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CFF5466-CB43-43B2-BF6E-3D556AB89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4" y="1138599"/>
            <a:ext cx="10517917" cy="21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59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3F7BE-6337-4AA6-9831-32AD29D9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817706" cy="832419"/>
          </a:xfrm>
        </p:spPr>
        <p:txBody>
          <a:bodyPr>
            <a:normAutofit/>
          </a:bodyPr>
          <a:lstStyle/>
          <a:p>
            <a:r>
              <a:rPr lang="zh-TW" altLang="en-US" dirty="0"/>
              <a:t>架構圖說明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UART</a:t>
            </a:r>
            <a:r>
              <a:rPr lang="zh-TW" altLang="en-US" dirty="0"/>
              <a:t>和</a:t>
            </a:r>
            <a:r>
              <a:rPr lang="en-US" altLang="zh-TW" dirty="0"/>
              <a:t>APB</a:t>
            </a:r>
            <a:r>
              <a:rPr lang="zh-TW" altLang="en-US" dirty="0"/>
              <a:t>在系統中的位置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01A826-0E41-48C8-8353-B9AB967BC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0" y="1629000"/>
            <a:ext cx="8125912" cy="45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6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BA5402-094A-4E82-A3FE-79D9A63A3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模擬結果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2612AE7-6278-4178-A09A-9A025BF2B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基本功能測試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錯誤結果模擬</a:t>
            </a:r>
          </a:p>
        </p:txBody>
      </p:sp>
    </p:spTree>
    <p:extLst>
      <p:ext uri="{BB962C8B-B14F-4D97-AF65-F5344CB8AC3E}">
        <p14:creationId xmlns:p14="http://schemas.microsoft.com/office/powerpoint/2010/main" val="1227887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B4C0-9D65-4A21-9528-2B2CF893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基本功能測試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AA4BBA1-0481-477C-8961-A10647AA0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50" y="1392238"/>
            <a:ext cx="10867450" cy="47879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比較無</a:t>
            </a:r>
            <a:r>
              <a:rPr lang="en-US" altLang="zh-TW" dirty="0"/>
              <a:t>/</a:t>
            </a:r>
            <a:r>
              <a:rPr lang="zh-TW" altLang="en-US" dirty="0"/>
              <a:t>奇</a:t>
            </a:r>
            <a:r>
              <a:rPr lang="en-US" altLang="zh-TW" dirty="0"/>
              <a:t>/</a:t>
            </a:r>
            <a:r>
              <a:rPr lang="zh-TW" altLang="en-US" dirty="0"/>
              <a:t>偶</a:t>
            </a:r>
            <a:r>
              <a:rPr lang="en-US" altLang="zh-TW" dirty="0"/>
              <a:t>Parity Type</a:t>
            </a:r>
            <a:r>
              <a:rPr lang="zh-TW" altLang="en-US" dirty="0"/>
              <a:t>功能的結果圖</a:t>
            </a:r>
            <a:endParaRPr lang="en-US" altLang="zh-TW" dirty="0"/>
          </a:p>
          <a:p>
            <a:pPr lvl="1"/>
            <a:r>
              <a:rPr lang="zh-TW" altLang="en-US" dirty="0"/>
              <a:t>模擬在</a:t>
            </a:r>
            <a:r>
              <a:rPr lang="en-US" altLang="zh-TW" dirty="0"/>
              <a:t>Freq = 50MHz</a:t>
            </a:r>
            <a:r>
              <a:rPr lang="zh-TW" altLang="en-US" dirty="0"/>
              <a:t>，</a:t>
            </a:r>
            <a:r>
              <a:rPr lang="en-US" altLang="zh-TW" dirty="0"/>
              <a:t>Baud Rate = 9600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Parity = No</a:t>
            </a:r>
            <a:r>
              <a:rPr lang="zh-TW" altLang="en-US" dirty="0">
                <a:solidFill>
                  <a:srgbClr val="FF0000"/>
                </a:solidFill>
              </a:rPr>
              <a:t> 、 </a:t>
            </a:r>
            <a:r>
              <a:rPr lang="en-US" altLang="zh-TW" dirty="0">
                <a:solidFill>
                  <a:srgbClr val="FF0000"/>
                </a:solidFill>
              </a:rPr>
              <a:t>Odd</a:t>
            </a:r>
            <a:r>
              <a:rPr lang="zh-TW" altLang="en-US" dirty="0">
                <a:solidFill>
                  <a:srgbClr val="FF0000"/>
                </a:solidFill>
              </a:rPr>
              <a:t> 、 </a:t>
            </a:r>
            <a:r>
              <a:rPr lang="en-US" altLang="zh-TW" dirty="0">
                <a:solidFill>
                  <a:srgbClr val="FF0000"/>
                </a:solidFill>
              </a:rPr>
              <a:t>EVEN</a:t>
            </a:r>
            <a:r>
              <a:rPr lang="zh-TW" altLang="en-US" dirty="0"/>
              <a:t>，資料長度</a:t>
            </a:r>
            <a:r>
              <a:rPr lang="en-US" altLang="zh-TW" dirty="0"/>
              <a:t>5bits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支援四種資料長度對比圖</a:t>
            </a:r>
            <a:r>
              <a:rPr lang="en-US" altLang="zh-TW" dirty="0"/>
              <a:t>(5bits</a:t>
            </a:r>
            <a:r>
              <a:rPr lang="zh-TW" altLang="en-US" dirty="0"/>
              <a:t>、</a:t>
            </a:r>
            <a:r>
              <a:rPr lang="en-US" altLang="zh-TW" dirty="0"/>
              <a:t>6bits</a:t>
            </a:r>
            <a:r>
              <a:rPr lang="zh-TW" altLang="en-US" dirty="0"/>
              <a:t>、</a:t>
            </a:r>
            <a:r>
              <a:rPr lang="en-US" altLang="zh-TW" dirty="0"/>
              <a:t>7bits</a:t>
            </a:r>
            <a:r>
              <a:rPr lang="zh-TW" altLang="en-US" dirty="0"/>
              <a:t>、</a:t>
            </a:r>
            <a:r>
              <a:rPr lang="en-US" altLang="zh-TW" dirty="0"/>
              <a:t>8bits)</a:t>
            </a:r>
          </a:p>
          <a:p>
            <a:pPr lvl="1"/>
            <a:r>
              <a:rPr lang="zh-TW" altLang="en-US" dirty="0"/>
              <a:t>比對不同資料長度時，模擬在</a:t>
            </a:r>
            <a:r>
              <a:rPr lang="en-US" altLang="zh-TW" dirty="0"/>
              <a:t>Freq = 50MHz</a:t>
            </a:r>
            <a:r>
              <a:rPr lang="zh-TW" altLang="en-US" dirty="0"/>
              <a:t>，</a:t>
            </a:r>
            <a:r>
              <a:rPr lang="en-US" altLang="zh-TW" dirty="0"/>
              <a:t>Baud Rate = 9600</a:t>
            </a:r>
            <a:r>
              <a:rPr lang="zh-TW" altLang="en-US" dirty="0"/>
              <a:t>，</a:t>
            </a:r>
            <a:r>
              <a:rPr lang="en-US" altLang="zh-TW" dirty="0"/>
              <a:t>Parity = No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資料長度</a:t>
            </a:r>
            <a:r>
              <a:rPr lang="en-US" altLang="zh-TW" dirty="0">
                <a:solidFill>
                  <a:srgbClr val="FF0000"/>
                </a:solidFill>
              </a:rPr>
              <a:t>5bits</a:t>
            </a:r>
            <a:r>
              <a:rPr lang="zh-TW" altLang="en-US" dirty="0">
                <a:solidFill>
                  <a:srgbClr val="FF0000"/>
                </a:solidFill>
              </a:rPr>
              <a:t> 、 </a:t>
            </a:r>
            <a:r>
              <a:rPr lang="en-US" altLang="zh-TW" dirty="0">
                <a:solidFill>
                  <a:srgbClr val="FF0000"/>
                </a:solidFill>
              </a:rPr>
              <a:t>6bits</a:t>
            </a:r>
            <a:r>
              <a:rPr lang="zh-TW" altLang="en-US" dirty="0">
                <a:solidFill>
                  <a:srgbClr val="FF0000"/>
                </a:solidFill>
              </a:rPr>
              <a:t> 、 </a:t>
            </a:r>
            <a:r>
              <a:rPr lang="en-US" altLang="zh-TW" dirty="0">
                <a:solidFill>
                  <a:srgbClr val="FF0000"/>
                </a:solidFill>
              </a:rPr>
              <a:t>7bits</a:t>
            </a:r>
            <a:r>
              <a:rPr lang="zh-TW" altLang="en-US" dirty="0">
                <a:solidFill>
                  <a:srgbClr val="FF0000"/>
                </a:solidFill>
              </a:rPr>
              <a:t> 、 </a:t>
            </a:r>
            <a:r>
              <a:rPr lang="en-US" altLang="zh-TW" dirty="0">
                <a:solidFill>
                  <a:srgbClr val="FF0000"/>
                </a:solidFill>
              </a:rPr>
              <a:t>8bits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支援任意</a:t>
            </a:r>
            <a:r>
              <a:rPr lang="en-US" altLang="zh-TW" dirty="0"/>
              <a:t>Baud Rate</a:t>
            </a:r>
            <a:r>
              <a:rPr lang="zh-TW" altLang="en-US" dirty="0"/>
              <a:t>的對比結果圖</a:t>
            </a:r>
            <a:r>
              <a:rPr lang="en-US" altLang="zh-TW" dirty="0"/>
              <a:t>(9600</a:t>
            </a:r>
            <a:r>
              <a:rPr lang="zh-TW" altLang="en-US" dirty="0"/>
              <a:t>、</a:t>
            </a:r>
            <a:r>
              <a:rPr lang="en-US" altLang="zh-TW" dirty="0"/>
              <a:t>19200</a:t>
            </a:r>
            <a:r>
              <a:rPr lang="zh-TW" altLang="en-US" dirty="0"/>
              <a:t>、</a:t>
            </a:r>
            <a:r>
              <a:rPr lang="en-US" altLang="zh-TW" dirty="0"/>
              <a:t>115200)</a:t>
            </a:r>
          </a:p>
          <a:p>
            <a:pPr lvl="1"/>
            <a:r>
              <a:rPr lang="zh-TW" altLang="en-US" dirty="0"/>
              <a:t>模擬在</a:t>
            </a:r>
            <a:r>
              <a:rPr lang="en-US" altLang="zh-TW" dirty="0"/>
              <a:t>Freq = 50MHz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Baud Rate = 9600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19200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115200</a:t>
            </a:r>
            <a:r>
              <a:rPr lang="zh-TW" altLang="en-US" dirty="0"/>
              <a:t>，</a:t>
            </a:r>
            <a:r>
              <a:rPr lang="en-US" altLang="zh-TW" dirty="0"/>
              <a:t>Parity = Even</a:t>
            </a:r>
            <a:r>
              <a:rPr lang="zh-TW" altLang="en-US" dirty="0"/>
              <a:t>，資料長度</a:t>
            </a:r>
            <a:r>
              <a:rPr lang="en-US" altLang="zh-TW" dirty="0"/>
              <a:t>5bits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2098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A6696-415C-4AFB-9709-76D482AF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85" y="281136"/>
            <a:ext cx="10515600" cy="832419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比較無</a:t>
            </a:r>
            <a:r>
              <a:rPr lang="en-US" altLang="zh-TW" dirty="0"/>
              <a:t>/</a:t>
            </a:r>
            <a:r>
              <a:rPr lang="zh-TW" altLang="en-US" dirty="0"/>
              <a:t>奇</a:t>
            </a:r>
            <a:r>
              <a:rPr lang="en-US" altLang="zh-TW" dirty="0"/>
              <a:t>/</a:t>
            </a:r>
            <a:r>
              <a:rPr lang="zh-TW" altLang="en-US" dirty="0"/>
              <a:t>偶</a:t>
            </a:r>
            <a:r>
              <a:rPr lang="en-US" altLang="zh-TW" dirty="0"/>
              <a:t>Parity Type</a:t>
            </a:r>
            <a:r>
              <a:rPr lang="zh-TW" altLang="en-US" dirty="0"/>
              <a:t>功能的結果圖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B2725E4-77F7-460B-9830-53E7DD1B6C97}"/>
              </a:ext>
            </a:extLst>
          </p:cNvPr>
          <p:cNvSpPr/>
          <p:nvPr/>
        </p:nvSpPr>
        <p:spPr>
          <a:xfrm>
            <a:off x="5304000" y="1662937"/>
            <a:ext cx="6336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Parity = No</a:t>
            </a:r>
            <a:r>
              <a:rPr lang="zh-TW" altLang="en-US" sz="1600" dirty="0"/>
              <a:t>，資料長度</a:t>
            </a:r>
            <a:r>
              <a:rPr lang="en-US" altLang="zh-TW" sz="1600" dirty="0"/>
              <a:t>5bits</a:t>
            </a:r>
            <a:endParaRPr lang="zh-TW" altLang="en-US" sz="1600" dirty="0"/>
          </a:p>
        </p:txBody>
      </p:sp>
      <p:pic>
        <p:nvPicPr>
          <p:cNvPr id="34" name="內容版面配置區 3">
            <a:extLst>
              <a:ext uri="{FF2B5EF4-FFF2-40B4-BE49-F238E27FC236}">
                <a16:creationId xmlns:a16="http://schemas.microsoft.com/office/drawing/2014/main" id="{FF1BE8DD-A157-44EB-9D0C-5A9A3442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F6B37F-31D6-4F8E-B17E-25B31CE4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0" y="2188360"/>
            <a:ext cx="10164759" cy="4517671"/>
          </a:xfrm>
        </p:spPr>
      </p:pic>
    </p:spTree>
    <p:extLst>
      <p:ext uri="{BB962C8B-B14F-4D97-AF65-F5344CB8AC3E}">
        <p14:creationId xmlns:p14="http://schemas.microsoft.com/office/powerpoint/2010/main" val="3495471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A6696-415C-4AFB-9709-76D482AF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85" y="281136"/>
            <a:ext cx="10515600" cy="832419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比較無</a:t>
            </a:r>
            <a:r>
              <a:rPr lang="en-US" altLang="zh-TW" dirty="0"/>
              <a:t>/</a:t>
            </a:r>
            <a:r>
              <a:rPr lang="zh-TW" altLang="en-US" dirty="0"/>
              <a:t>奇</a:t>
            </a:r>
            <a:r>
              <a:rPr lang="en-US" altLang="zh-TW" dirty="0"/>
              <a:t>/</a:t>
            </a:r>
            <a:r>
              <a:rPr lang="zh-TW" altLang="en-US" dirty="0"/>
              <a:t>偶</a:t>
            </a:r>
            <a:r>
              <a:rPr lang="en-US" altLang="zh-TW" dirty="0"/>
              <a:t>Parity Type</a:t>
            </a:r>
            <a:r>
              <a:rPr lang="zh-TW" altLang="en-US" dirty="0"/>
              <a:t>功能的結果圖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B2725E4-77F7-460B-9830-53E7DD1B6C97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Parity = ODD</a:t>
            </a:r>
            <a:r>
              <a:rPr lang="zh-TW" altLang="en-US" sz="1600" dirty="0"/>
              <a:t>，資料長度</a:t>
            </a:r>
            <a:r>
              <a:rPr lang="en-US" altLang="zh-TW" sz="1600" dirty="0"/>
              <a:t>5bits</a:t>
            </a:r>
            <a:endParaRPr lang="zh-TW" altLang="en-US" sz="1600" dirty="0"/>
          </a:p>
        </p:txBody>
      </p:sp>
      <p:pic>
        <p:nvPicPr>
          <p:cNvPr id="34" name="內容版面配置區 3">
            <a:extLst>
              <a:ext uri="{FF2B5EF4-FFF2-40B4-BE49-F238E27FC236}">
                <a16:creationId xmlns:a16="http://schemas.microsoft.com/office/drawing/2014/main" id="{FF1BE8DD-A157-44EB-9D0C-5A9A3442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F6B37F-31D6-4F8E-B17E-25B31CE4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000"/>
            <a:ext cx="12130354" cy="4517671"/>
          </a:xfrm>
        </p:spPr>
      </p:pic>
    </p:spTree>
    <p:extLst>
      <p:ext uri="{BB962C8B-B14F-4D97-AF65-F5344CB8AC3E}">
        <p14:creationId xmlns:p14="http://schemas.microsoft.com/office/powerpoint/2010/main" val="22425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A6696-415C-4AFB-9709-76D482AF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85" y="281136"/>
            <a:ext cx="10515600" cy="832419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比較無</a:t>
            </a:r>
            <a:r>
              <a:rPr lang="en-US" altLang="zh-TW" dirty="0"/>
              <a:t>/</a:t>
            </a:r>
            <a:r>
              <a:rPr lang="zh-TW" altLang="en-US" dirty="0"/>
              <a:t>奇</a:t>
            </a:r>
            <a:r>
              <a:rPr lang="en-US" altLang="zh-TW" dirty="0"/>
              <a:t>/</a:t>
            </a:r>
            <a:r>
              <a:rPr lang="zh-TW" altLang="en-US" dirty="0"/>
              <a:t>偶</a:t>
            </a:r>
            <a:r>
              <a:rPr lang="en-US" altLang="zh-TW" dirty="0"/>
              <a:t>Parity Type</a:t>
            </a:r>
            <a:r>
              <a:rPr lang="zh-TW" altLang="en-US" dirty="0"/>
              <a:t>功能的結果圖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B2725E4-77F7-460B-9830-53E7DD1B6C97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Parity = EVEN</a:t>
            </a:r>
            <a:r>
              <a:rPr lang="zh-TW" altLang="en-US" sz="1600" dirty="0"/>
              <a:t>，資料長度</a:t>
            </a:r>
            <a:r>
              <a:rPr lang="en-US" altLang="zh-TW" sz="1600" dirty="0"/>
              <a:t>5bits</a:t>
            </a:r>
            <a:endParaRPr lang="zh-TW" altLang="en-US" sz="1600" dirty="0"/>
          </a:p>
        </p:txBody>
      </p:sp>
      <p:pic>
        <p:nvPicPr>
          <p:cNvPr id="34" name="內容版面配置區 3">
            <a:extLst>
              <a:ext uri="{FF2B5EF4-FFF2-40B4-BE49-F238E27FC236}">
                <a16:creationId xmlns:a16="http://schemas.microsoft.com/office/drawing/2014/main" id="{FF1BE8DD-A157-44EB-9D0C-5A9A3442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F6B37F-31D6-4F8E-B17E-25B31CE4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2007"/>
            <a:ext cx="12130354" cy="4039657"/>
          </a:xfrm>
        </p:spPr>
      </p:pic>
    </p:spTree>
    <p:extLst>
      <p:ext uri="{BB962C8B-B14F-4D97-AF65-F5344CB8AC3E}">
        <p14:creationId xmlns:p14="http://schemas.microsoft.com/office/powerpoint/2010/main" val="256374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F05A6-816A-4CBC-B6E5-DF5E7FD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支援多種資料長度對比圖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DA02A-C2BB-4010-A826-5E473024DABE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No</a:t>
            </a:r>
            <a:r>
              <a:rPr lang="zh-TW" altLang="en-US" sz="1600" dirty="0"/>
              <a:t>，</a:t>
            </a:r>
            <a:r>
              <a:rPr lang="zh-TW" altLang="en-US" sz="1600" dirty="0">
                <a:solidFill>
                  <a:srgbClr val="FF0000"/>
                </a:solidFill>
              </a:rPr>
              <a:t>資料長度</a:t>
            </a:r>
            <a:r>
              <a:rPr lang="en-US" altLang="zh-TW" sz="1600" dirty="0">
                <a:solidFill>
                  <a:srgbClr val="FF0000"/>
                </a:solidFill>
              </a:rPr>
              <a:t>5bits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D5061C6-54C8-4067-A516-C5A198A6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1AFECA-C91E-4B6F-A15B-C3495B88C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0" y="2188360"/>
            <a:ext cx="10164759" cy="4517671"/>
          </a:xfrm>
        </p:spPr>
      </p:pic>
    </p:spTree>
    <p:extLst>
      <p:ext uri="{BB962C8B-B14F-4D97-AF65-F5344CB8AC3E}">
        <p14:creationId xmlns:p14="http://schemas.microsoft.com/office/powerpoint/2010/main" val="3845638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F05A6-816A-4CBC-B6E5-DF5E7FD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支援多種資料長度對比圖</a:t>
            </a:r>
            <a:r>
              <a:rPr lang="en-US" altLang="zh-TW" dirty="0"/>
              <a:t>(2/4)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DA02A-C2BB-4010-A826-5E473024DABE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No</a:t>
            </a:r>
            <a:r>
              <a:rPr lang="zh-TW" altLang="en-US" sz="1600" dirty="0"/>
              <a:t>，</a:t>
            </a:r>
            <a:r>
              <a:rPr lang="zh-TW" altLang="en-US" sz="1600" dirty="0">
                <a:solidFill>
                  <a:srgbClr val="FF0000"/>
                </a:solidFill>
              </a:rPr>
              <a:t>資料長度</a:t>
            </a:r>
            <a:r>
              <a:rPr lang="en-US" altLang="zh-TW" sz="1600" dirty="0">
                <a:solidFill>
                  <a:srgbClr val="FF0000"/>
                </a:solidFill>
              </a:rPr>
              <a:t>6bits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D5061C6-54C8-4067-A516-C5A198A6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1AFECA-C91E-4B6F-A15B-C3495B88C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0" y="2277000"/>
            <a:ext cx="12120746" cy="4215240"/>
          </a:xfrm>
        </p:spPr>
      </p:pic>
    </p:spTree>
    <p:extLst>
      <p:ext uri="{BB962C8B-B14F-4D97-AF65-F5344CB8AC3E}">
        <p14:creationId xmlns:p14="http://schemas.microsoft.com/office/powerpoint/2010/main" val="387159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F05A6-816A-4CBC-B6E5-DF5E7FD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支援多種資料長度對比圖</a:t>
            </a:r>
            <a:r>
              <a:rPr lang="en-US" altLang="zh-TW" dirty="0"/>
              <a:t>(3/4)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DA02A-C2BB-4010-A826-5E473024DABE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No</a:t>
            </a:r>
            <a:r>
              <a:rPr lang="zh-TW" altLang="en-US" sz="1600" dirty="0"/>
              <a:t>，</a:t>
            </a:r>
            <a:r>
              <a:rPr lang="zh-TW" altLang="en-US" sz="1600" dirty="0">
                <a:solidFill>
                  <a:srgbClr val="FF0000"/>
                </a:solidFill>
              </a:rPr>
              <a:t>資料長度</a:t>
            </a:r>
            <a:r>
              <a:rPr lang="en-US" altLang="zh-TW" sz="1600" dirty="0">
                <a:solidFill>
                  <a:srgbClr val="FF0000"/>
                </a:solidFill>
              </a:rPr>
              <a:t>7bits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D5061C6-54C8-4067-A516-C5A198A6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1AFECA-C91E-4B6F-A15B-C3495B88C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0" y="2395043"/>
            <a:ext cx="12120746" cy="3979154"/>
          </a:xfrm>
        </p:spPr>
      </p:pic>
    </p:spTree>
    <p:extLst>
      <p:ext uri="{BB962C8B-B14F-4D97-AF65-F5344CB8AC3E}">
        <p14:creationId xmlns:p14="http://schemas.microsoft.com/office/powerpoint/2010/main" val="3527145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F05A6-816A-4CBC-B6E5-DF5E7FD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支援多種資料長度對比圖</a:t>
            </a:r>
            <a:r>
              <a:rPr lang="en-US" altLang="zh-TW" dirty="0"/>
              <a:t>(4/4)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DA02A-C2BB-4010-A826-5E473024DABE}"/>
              </a:ext>
            </a:extLst>
          </p:cNvPr>
          <p:cNvSpPr/>
          <p:nvPr/>
        </p:nvSpPr>
        <p:spPr>
          <a:xfrm>
            <a:off x="5304000" y="1662937"/>
            <a:ext cx="655200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模擬在</a:t>
            </a:r>
            <a:r>
              <a:rPr lang="en-US" altLang="zh-TW" sz="1600" dirty="0"/>
              <a:t>Freq = 50MHz</a:t>
            </a:r>
            <a:r>
              <a:rPr lang="zh-TW" altLang="en-US" sz="1600" dirty="0"/>
              <a:t>，</a:t>
            </a:r>
            <a:r>
              <a:rPr lang="en-US" altLang="zh-TW" sz="1600" dirty="0"/>
              <a:t>Baud Rate = 9600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No</a:t>
            </a:r>
            <a:r>
              <a:rPr lang="zh-TW" altLang="en-US" sz="1600" dirty="0"/>
              <a:t>，</a:t>
            </a:r>
            <a:r>
              <a:rPr lang="zh-TW" altLang="en-US" sz="1600" dirty="0">
                <a:solidFill>
                  <a:srgbClr val="FF0000"/>
                </a:solidFill>
              </a:rPr>
              <a:t>資料長度</a:t>
            </a:r>
            <a:r>
              <a:rPr lang="en-US" altLang="zh-TW" sz="1600" dirty="0">
                <a:solidFill>
                  <a:srgbClr val="FF0000"/>
                </a:solidFill>
              </a:rPr>
              <a:t>8bits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D5061C6-54C8-4067-A516-C5A198A6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0" y="1304210"/>
            <a:ext cx="4375924" cy="71745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1AFECA-C91E-4B6F-A15B-C3495B88C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00" y="2101418"/>
            <a:ext cx="9432000" cy="4740982"/>
          </a:xfrm>
        </p:spPr>
      </p:pic>
    </p:spTree>
    <p:extLst>
      <p:ext uri="{BB962C8B-B14F-4D97-AF65-F5344CB8AC3E}">
        <p14:creationId xmlns:p14="http://schemas.microsoft.com/office/powerpoint/2010/main" val="840454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16B55C6-759F-4EDB-B97B-61DD57C6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71807"/>
            <a:ext cx="10515600" cy="832419"/>
          </a:xfrm>
        </p:spPr>
        <p:txBody>
          <a:bodyPr>
            <a:norm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支援不同</a:t>
            </a:r>
            <a:r>
              <a:rPr lang="en-US" altLang="zh-TW" dirty="0"/>
              <a:t>Baud rate</a:t>
            </a:r>
            <a:r>
              <a:rPr lang="zh-TW" altLang="en-US" dirty="0"/>
              <a:t>的對比結果圖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07D179-1B04-4CA8-AAF8-A7D8118E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344"/>
            <a:ext cx="12192000" cy="15823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2B2A80-A7FC-4133-96AD-9723C053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3602163"/>
            <a:ext cx="12192000" cy="14445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A49664-A613-4742-BB95-BE2DD432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" y="5385290"/>
            <a:ext cx="12192000" cy="14997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D81D53E-8C7F-4E53-B025-A4F87A82E00D}"/>
              </a:ext>
            </a:extLst>
          </p:cNvPr>
          <p:cNvSpPr txBox="1"/>
          <p:nvPr/>
        </p:nvSpPr>
        <p:spPr>
          <a:xfrm>
            <a:off x="70427" y="1269000"/>
            <a:ext cx="87895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資料長度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5bits</a:t>
            </a:r>
            <a:r>
              <a:rPr lang="zh-TW" altLang="en-US" sz="1600" dirty="0"/>
              <a:t>，傳輸資料</a:t>
            </a:r>
            <a:r>
              <a:rPr lang="en-US" altLang="zh-TW" sz="1600" dirty="0"/>
              <a:t>Din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00111</a:t>
            </a:r>
            <a:r>
              <a:rPr lang="zh-TW" altLang="en-US" sz="1600" dirty="0"/>
              <a:t>，接收資料</a:t>
            </a:r>
            <a:r>
              <a:rPr lang="en-US" altLang="zh-TW" sz="1600" dirty="0" err="1"/>
              <a:t>Dout</a:t>
            </a:r>
            <a:r>
              <a:rPr lang="en-US" altLang="zh-TW" sz="1600" dirty="0"/>
              <a:t> = 00111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Even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Baud rate = 9600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2A60DA3-5175-4587-B642-727055EEB530}"/>
              </a:ext>
            </a:extLst>
          </p:cNvPr>
          <p:cNvSpPr txBox="1"/>
          <p:nvPr/>
        </p:nvSpPr>
        <p:spPr>
          <a:xfrm>
            <a:off x="42289" y="3243435"/>
            <a:ext cx="889211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資料長度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5bits</a:t>
            </a:r>
            <a:r>
              <a:rPr lang="zh-TW" altLang="en-US" sz="1600" dirty="0"/>
              <a:t>，傳輸資料</a:t>
            </a:r>
            <a:r>
              <a:rPr lang="en-US" altLang="zh-TW" sz="1600" dirty="0"/>
              <a:t>Din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00111</a:t>
            </a:r>
            <a:r>
              <a:rPr lang="zh-TW" altLang="en-US" sz="1600" dirty="0"/>
              <a:t>，接收資料</a:t>
            </a:r>
            <a:r>
              <a:rPr lang="en-US" altLang="zh-TW" sz="1600" dirty="0" err="1"/>
              <a:t>Dout</a:t>
            </a:r>
            <a:r>
              <a:rPr lang="en-US" altLang="zh-TW" sz="1600" dirty="0"/>
              <a:t> = 00111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Even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Baud rate = 19200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77B582-A861-4227-A3CE-77CD162E1181}"/>
              </a:ext>
            </a:extLst>
          </p:cNvPr>
          <p:cNvSpPr txBox="1"/>
          <p:nvPr/>
        </p:nvSpPr>
        <p:spPr>
          <a:xfrm>
            <a:off x="42289" y="5046736"/>
            <a:ext cx="898707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資料長度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5bits</a:t>
            </a:r>
            <a:r>
              <a:rPr lang="zh-TW" altLang="en-US" sz="1600" dirty="0"/>
              <a:t>，傳輸資料</a:t>
            </a:r>
            <a:r>
              <a:rPr lang="en-US" altLang="zh-TW" sz="1600" dirty="0"/>
              <a:t>Din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00111</a:t>
            </a:r>
            <a:r>
              <a:rPr lang="zh-TW" altLang="en-US" sz="1600" dirty="0"/>
              <a:t>，接收資料</a:t>
            </a:r>
            <a:r>
              <a:rPr lang="en-US" altLang="zh-TW" sz="1600" dirty="0" err="1"/>
              <a:t>Dout</a:t>
            </a:r>
            <a:r>
              <a:rPr lang="en-US" altLang="zh-TW" sz="1600" dirty="0"/>
              <a:t> = 00111</a:t>
            </a:r>
            <a:r>
              <a:rPr lang="zh-TW" altLang="en-US" sz="1600" dirty="0"/>
              <a:t>，</a:t>
            </a:r>
            <a:r>
              <a:rPr lang="en-US" altLang="zh-TW" sz="1600" dirty="0"/>
              <a:t>Parity = Even</a:t>
            </a:r>
            <a:r>
              <a:rPr lang="zh-TW" altLang="en-US" sz="1600" dirty="0"/>
              <a:t>，</a:t>
            </a:r>
            <a:r>
              <a:rPr lang="en-US" altLang="zh-TW" sz="1600" dirty="0">
                <a:solidFill>
                  <a:srgbClr val="FF0000"/>
                </a:solidFill>
              </a:rPr>
              <a:t>Baud rate = 115200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18C309-7B3F-40C6-ABE2-35536F6F0D57}"/>
              </a:ext>
            </a:extLst>
          </p:cNvPr>
          <p:cNvSpPr/>
          <p:nvPr/>
        </p:nvSpPr>
        <p:spPr>
          <a:xfrm>
            <a:off x="3144000" y="806046"/>
            <a:ext cx="8928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模擬在</a:t>
            </a:r>
            <a:r>
              <a:rPr lang="en-US" altLang="zh-TW" dirty="0"/>
              <a:t>Freq = 50MHz</a:t>
            </a:r>
            <a:r>
              <a:rPr lang="zh-TW" altLang="en-US" dirty="0"/>
              <a:t>，</a:t>
            </a:r>
            <a:r>
              <a:rPr lang="en-US" altLang="zh-TW" dirty="0">
                <a:solidFill>
                  <a:srgbClr val="FF0000"/>
                </a:solidFill>
              </a:rPr>
              <a:t>Baud Rate = 9600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19200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115200</a:t>
            </a:r>
            <a:r>
              <a:rPr lang="zh-TW" altLang="en-US" dirty="0"/>
              <a:t>，</a:t>
            </a:r>
            <a:r>
              <a:rPr lang="en-US" altLang="zh-TW" dirty="0"/>
              <a:t>Parity = Even</a:t>
            </a:r>
            <a:r>
              <a:rPr lang="zh-TW" altLang="en-US" dirty="0"/>
              <a:t>，資料長度</a:t>
            </a:r>
            <a:r>
              <a:rPr lang="en-US" altLang="zh-TW" dirty="0"/>
              <a:t>5bits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27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A5BB6-BD8B-4F4C-9189-3C6EB815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架構圖說明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APB-UART Architecture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1F2107-53F0-4A0A-BF07-14C49D0D5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1845000"/>
            <a:ext cx="11454547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6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B4C0-9D65-4A21-9528-2B2CF893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錯誤結果模擬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AA4BBA1-0481-477C-8961-A10647AA0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50" y="1392238"/>
            <a:ext cx="10867450" cy="47879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非標準的</a:t>
            </a:r>
            <a:r>
              <a:rPr lang="en-US" altLang="zh-TW" dirty="0"/>
              <a:t>Tx / Rx Baud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Tx/Rx Baud Rate</a:t>
            </a:r>
            <a:r>
              <a:rPr lang="zh-TW" altLang="en-US" dirty="0"/>
              <a:t>不匹配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錯誤的</a:t>
            </a:r>
            <a:r>
              <a:rPr lang="en-US" altLang="zh-TW" dirty="0"/>
              <a:t>frame size</a:t>
            </a:r>
            <a:r>
              <a:rPr lang="zh-TW" altLang="en-US" dirty="0"/>
              <a:t>設定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錯誤的</a:t>
            </a:r>
            <a:r>
              <a:rPr lang="en-US" altLang="zh-TW" dirty="0"/>
              <a:t>parity type</a:t>
            </a:r>
            <a:r>
              <a:rPr lang="zh-TW" altLang="en-US" dirty="0"/>
              <a:t>設定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過小的頻率設定，不足產生</a:t>
            </a:r>
            <a:r>
              <a:rPr lang="en-US" altLang="zh-TW" dirty="0"/>
              <a:t>baud rate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38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2ECF-0741-42E5-941A-102B9E76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非標準的</a:t>
            </a:r>
            <a:r>
              <a:rPr lang="en-US" altLang="zh-TW" dirty="0"/>
              <a:t>Tx / Rx Baud Rate</a:t>
            </a:r>
            <a:r>
              <a:rPr lang="zh-TW" altLang="en-US" dirty="0"/>
              <a:t>值模擬結果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85872E-C021-450E-9AAD-90B3EBD17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00" y="1341000"/>
            <a:ext cx="7961608" cy="54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hlinkClick r:id="rId3" action="ppaction://hlinksldjump"/>
            <a:extLst>
              <a:ext uri="{FF2B5EF4-FFF2-40B4-BE49-F238E27FC236}">
                <a16:creationId xmlns:a16="http://schemas.microsoft.com/office/drawing/2014/main" id="{4F476ACA-61DF-4AB5-9159-51608A0223F1}"/>
              </a:ext>
            </a:extLst>
          </p:cNvPr>
          <p:cNvSpPr txBox="1"/>
          <p:nvPr/>
        </p:nvSpPr>
        <p:spPr>
          <a:xfrm>
            <a:off x="9408000" y="1341000"/>
            <a:ext cx="2088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 action="ppaction://hlinksldjump"/>
              </a:rPr>
              <a:t>跳回</a:t>
            </a:r>
            <a:r>
              <a:rPr lang="en-US" altLang="zh-TW" dirty="0">
                <a:hlinkClick r:id="rId3" action="ppaction://hlinksldjump"/>
              </a:rPr>
              <a:t>Baud Rate</a:t>
            </a:r>
            <a:r>
              <a:rPr lang="zh-TW" altLang="en-US" dirty="0">
                <a:hlinkClick r:id="rId3" action="ppaction://hlinksldjump"/>
              </a:rPr>
              <a:t>設計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C1714A-9979-4C97-A9FE-F3F996E9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10" y="4149001"/>
            <a:ext cx="6970677" cy="2636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BEED66-9F22-4948-AA7A-B9707B15695A}"/>
              </a:ext>
            </a:extLst>
          </p:cNvPr>
          <p:cNvSpPr txBox="1"/>
          <p:nvPr/>
        </p:nvSpPr>
        <p:spPr>
          <a:xfrm>
            <a:off x="6840000" y="2251854"/>
            <a:ext cx="5136000" cy="175432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設置為非標準</a:t>
            </a:r>
            <a:r>
              <a:rPr lang="en-US" altLang="zh-TW" dirty="0"/>
              <a:t>baud rate</a:t>
            </a:r>
            <a:r>
              <a:rPr lang="zh-TW" altLang="en-US" dirty="0"/>
              <a:t>，</a:t>
            </a:r>
            <a:r>
              <a:rPr lang="en-US" altLang="zh-TW" dirty="0" err="1"/>
              <a:t>rdata</a:t>
            </a:r>
            <a:r>
              <a:rPr lang="zh-TW" altLang="en-US" dirty="0"/>
              <a:t>會吃到</a:t>
            </a:r>
            <a:r>
              <a:rPr lang="en-US" altLang="zh-TW" dirty="0"/>
              <a:t>status</a:t>
            </a:r>
            <a:r>
              <a:rPr lang="zh-TW" altLang="en-US" dirty="0"/>
              <a:t>的值為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表示</a:t>
            </a:r>
            <a:r>
              <a:rPr lang="en-US" altLang="zh-TW" dirty="0" err="1"/>
              <a:t>BR_config_error</a:t>
            </a:r>
            <a:r>
              <a:rPr lang="zh-TW" altLang="en-US" dirty="0"/>
              <a:t>被偵測到。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當</a:t>
            </a:r>
            <a:r>
              <a:rPr lang="en-US" altLang="zh-TW" dirty="0" err="1"/>
              <a:t>BR_config_error</a:t>
            </a:r>
            <a:r>
              <a:rPr lang="zh-TW" altLang="en-US" dirty="0"/>
              <a:t>發生時，</a:t>
            </a:r>
            <a:r>
              <a:rPr lang="en-US" altLang="zh-TW" dirty="0"/>
              <a:t>BCLKGEN</a:t>
            </a:r>
            <a:r>
              <a:rPr lang="zh-TW" altLang="en-US" dirty="0"/>
              <a:t>不產生</a:t>
            </a:r>
            <a:r>
              <a:rPr lang="en-US" altLang="zh-TW" dirty="0"/>
              <a:t>BCLK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UART</a:t>
            </a:r>
            <a:r>
              <a:rPr lang="zh-TW" altLang="en-US" dirty="0"/>
              <a:t>不動作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dout</a:t>
            </a:r>
            <a:r>
              <a:rPr lang="en-US" altLang="zh-TW" dirty="0"/>
              <a:t> = 0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當下一筆資料設置正常</a:t>
            </a:r>
            <a:r>
              <a:rPr lang="en-US" altLang="zh-TW" dirty="0"/>
              <a:t>(baud rate = 115200)</a:t>
            </a:r>
            <a:r>
              <a:rPr lang="zh-TW" altLang="en-US" dirty="0"/>
              <a:t>，</a:t>
            </a:r>
            <a:r>
              <a:rPr lang="en-US" altLang="zh-TW" dirty="0"/>
              <a:t>BCLK</a:t>
            </a:r>
            <a:r>
              <a:rPr lang="zh-TW" altLang="en-US" dirty="0"/>
              <a:t>繼續正常運作 </a:t>
            </a:r>
            <a:r>
              <a:rPr lang="en-US" altLang="zh-TW" dirty="0"/>
              <a:t>&gt; UART</a:t>
            </a:r>
            <a:r>
              <a:rPr lang="zh-TW" altLang="en-US" dirty="0"/>
              <a:t>正常運作 。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346335-766E-4E91-87DE-473DFF0DF5F2}"/>
              </a:ext>
            </a:extLst>
          </p:cNvPr>
          <p:cNvSpPr/>
          <p:nvPr/>
        </p:nvSpPr>
        <p:spPr>
          <a:xfrm>
            <a:off x="5049010" y="5944337"/>
            <a:ext cx="6970677" cy="841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9666DFC-CCC4-4BBC-884F-A140EEDE1CA3}"/>
              </a:ext>
            </a:extLst>
          </p:cNvPr>
          <p:cNvCxnSpPr/>
          <p:nvPr/>
        </p:nvCxnSpPr>
        <p:spPr>
          <a:xfrm flipV="1">
            <a:off x="9984000" y="4006180"/>
            <a:ext cx="0" cy="1938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8240C42-4824-41DA-B6F9-043B52A4E1F8}"/>
              </a:ext>
            </a:extLst>
          </p:cNvPr>
          <p:cNvSpPr/>
          <p:nvPr/>
        </p:nvSpPr>
        <p:spPr>
          <a:xfrm>
            <a:off x="6840000" y="3390901"/>
            <a:ext cx="5004000" cy="615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001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42ECF-0741-42E5-941A-102B9E76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非標準的</a:t>
            </a:r>
            <a:r>
              <a:rPr lang="en-US" altLang="zh-TW" dirty="0"/>
              <a:t>Tx / Rx Baud Rate</a:t>
            </a:r>
            <a:r>
              <a:rPr lang="zh-TW" altLang="en-US" dirty="0"/>
              <a:t>值模擬波形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FE9DFE-7F78-42F3-AC12-10B79F39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" y="1168490"/>
            <a:ext cx="8136000" cy="56895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A527FFD-C3AF-43F1-A2FB-BAD2DCDAC6B4}"/>
              </a:ext>
            </a:extLst>
          </p:cNvPr>
          <p:cNvSpPr txBox="1"/>
          <p:nvPr/>
        </p:nvSpPr>
        <p:spPr>
          <a:xfrm>
            <a:off x="7056000" y="1554113"/>
            <a:ext cx="4800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設置為非標準</a:t>
            </a:r>
            <a:r>
              <a:rPr lang="en-US" altLang="zh-TW" dirty="0"/>
              <a:t>baud rate</a:t>
            </a:r>
            <a:r>
              <a:rPr lang="zh-TW" altLang="en-US" dirty="0"/>
              <a:t>，</a:t>
            </a:r>
            <a:r>
              <a:rPr lang="en-US" altLang="zh-TW" dirty="0" err="1"/>
              <a:t>rdata</a:t>
            </a:r>
            <a:r>
              <a:rPr lang="zh-TW" altLang="en-US" dirty="0"/>
              <a:t>會吃到</a:t>
            </a:r>
            <a:r>
              <a:rPr lang="en-US" altLang="zh-TW" dirty="0"/>
              <a:t>status</a:t>
            </a:r>
            <a:r>
              <a:rPr lang="zh-TW" altLang="en-US" dirty="0"/>
              <a:t>的值為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表示</a:t>
            </a:r>
            <a:r>
              <a:rPr lang="en-US" altLang="zh-TW" dirty="0" err="1"/>
              <a:t>BR_config_error</a:t>
            </a:r>
            <a:r>
              <a:rPr lang="zh-TW" altLang="en-US" dirty="0"/>
              <a:t>被偵測到。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當</a:t>
            </a:r>
            <a:r>
              <a:rPr lang="en-US" altLang="zh-TW" dirty="0" err="1"/>
              <a:t>BR_config_error</a:t>
            </a:r>
            <a:r>
              <a:rPr lang="zh-TW" altLang="en-US" dirty="0"/>
              <a:t>發生時，</a:t>
            </a:r>
            <a:r>
              <a:rPr lang="en-US" altLang="zh-TW" dirty="0"/>
              <a:t>BCLKGEN</a:t>
            </a:r>
            <a:r>
              <a:rPr lang="zh-TW" altLang="en-US" dirty="0"/>
              <a:t>不產生</a:t>
            </a:r>
            <a:r>
              <a:rPr lang="en-US" altLang="zh-TW" dirty="0"/>
              <a:t>BCLK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UART</a:t>
            </a:r>
            <a:r>
              <a:rPr lang="zh-TW" altLang="en-US" dirty="0"/>
              <a:t>不動作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dout</a:t>
            </a:r>
            <a:r>
              <a:rPr lang="en-US" altLang="zh-TW" dirty="0"/>
              <a:t> = 0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當下一筆資料設置正常</a:t>
            </a:r>
            <a:r>
              <a:rPr lang="en-US" altLang="zh-TW" dirty="0"/>
              <a:t>(baud rate = 115200)</a:t>
            </a:r>
            <a:r>
              <a:rPr lang="zh-TW" altLang="en-US" dirty="0"/>
              <a:t>，</a:t>
            </a:r>
            <a:r>
              <a:rPr lang="en-US" altLang="zh-TW" dirty="0"/>
              <a:t>BCLK</a:t>
            </a:r>
            <a:r>
              <a:rPr lang="zh-TW" altLang="en-US" dirty="0"/>
              <a:t>繼續正常運作 </a:t>
            </a:r>
            <a:r>
              <a:rPr lang="en-US" altLang="zh-TW" dirty="0"/>
              <a:t>&gt; UART</a:t>
            </a:r>
            <a:r>
              <a:rPr lang="zh-TW" altLang="en-US" dirty="0"/>
              <a:t>正常運作 。</a:t>
            </a:r>
            <a:endParaRPr lang="en-US" altLang="zh-TW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E868D5-A2F8-4FC5-97FF-E394EAD27503}"/>
              </a:ext>
            </a:extLst>
          </p:cNvPr>
          <p:cNvSpPr/>
          <p:nvPr/>
        </p:nvSpPr>
        <p:spPr>
          <a:xfrm>
            <a:off x="1056000" y="6021000"/>
            <a:ext cx="7920000" cy="273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82061284-6081-4A23-AD2D-E23CCAEB6CA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976000" y="3501000"/>
            <a:ext cx="720000" cy="26565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FD2DFE0-2157-4299-A2D1-EE6323B059AA}"/>
              </a:ext>
            </a:extLst>
          </p:cNvPr>
          <p:cNvSpPr/>
          <p:nvPr/>
        </p:nvSpPr>
        <p:spPr>
          <a:xfrm>
            <a:off x="6996000" y="2997000"/>
            <a:ext cx="5004000" cy="52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46CEBE3-B521-41B6-8B40-340FBA9BAAEA}"/>
              </a:ext>
            </a:extLst>
          </p:cNvPr>
          <p:cNvCxnSpPr>
            <a:cxnSpLocks/>
          </p:cNvCxnSpPr>
          <p:nvPr/>
        </p:nvCxnSpPr>
        <p:spPr>
          <a:xfrm>
            <a:off x="4584000" y="1413000"/>
            <a:ext cx="0" cy="1872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E118B59-7B16-4AC7-95D0-F2082C466117}"/>
              </a:ext>
            </a:extLst>
          </p:cNvPr>
          <p:cNvCxnSpPr>
            <a:cxnSpLocks/>
          </p:cNvCxnSpPr>
          <p:nvPr/>
        </p:nvCxnSpPr>
        <p:spPr>
          <a:xfrm>
            <a:off x="4800000" y="1413000"/>
            <a:ext cx="0" cy="1872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58F476-EE7D-4948-8602-E29E941F5716}"/>
              </a:ext>
            </a:extLst>
          </p:cNvPr>
          <p:cNvCxnSpPr>
            <a:cxnSpLocks/>
          </p:cNvCxnSpPr>
          <p:nvPr/>
        </p:nvCxnSpPr>
        <p:spPr>
          <a:xfrm>
            <a:off x="4568124" y="1341000"/>
            <a:ext cx="252000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148B741-E737-4DF8-BDA2-13EEB13F0DB9}"/>
              </a:ext>
            </a:extLst>
          </p:cNvPr>
          <p:cNvSpPr txBox="1"/>
          <p:nvPr/>
        </p:nvSpPr>
        <p:spPr>
          <a:xfrm>
            <a:off x="4241116" y="1041532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Access phase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9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A12EA-F7BE-40E8-8BA5-F8E32A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Tx/Rx Baud Rate</a:t>
            </a:r>
            <a:r>
              <a:rPr lang="zh-TW" altLang="en-US" dirty="0"/>
              <a:t>不匹配模擬結果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4A2B77F-1462-4DD3-9460-4658E6DF5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438829"/>
            <a:ext cx="8140341" cy="3680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BCBEDA-605C-428D-8E3A-FBD130DF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00" y="3599923"/>
            <a:ext cx="7128000" cy="32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B028B71-F301-45AC-8C7E-7F87FBA5D95E}"/>
              </a:ext>
            </a:extLst>
          </p:cNvPr>
          <p:cNvSpPr txBox="1"/>
          <p:nvPr/>
        </p:nvSpPr>
        <p:spPr>
          <a:xfrm>
            <a:off x="95794" y="5693475"/>
            <a:ext cx="46800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檢視上一筆資料和下一筆資料設置相同，還是可以正常運作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146F85-CE41-42AF-BFAA-36E45F6DCEEA}"/>
              </a:ext>
            </a:extLst>
          </p:cNvPr>
          <p:cNvSpPr txBox="1"/>
          <p:nvPr/>
        </p:nvSpPr>
        <p:spPr>
          <a:xfrm>
            <a:off x="7392000" y="2385109"/>
            <a:ext cx="46800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情況</a:t>
            </a:r>
            <a:r>
              <a:rPr lang="en-US" altLang="zh-TW" dirty="0"/>
              <a:t>1 : Tx</a:t>
            </a:r>
            <a:r>
              <a:rPr lang="zh-TW" altLang="en-US" dirty="0"/>
              <a:t> </a:t>
            </a:r>
            <a:r>
              <a:rPr lang="en-US" altLang="zh-TW" dirty="0"/>
              <a:t>Baud Rate</a:t>
            </a:r>
            <a:r>
              <a:rPr lang="zh-TW" altLang="en-US" dirty="0"/>
              <a:t>很慢，</a:t>
            </a:r>
            <a:r>
              <a:rPr lang="en-US" altLang="zh-TW" dirty="0"/>
              <a:t>Rx Baud Rate</a:t>
            </a:r>
            <a:r>
              <a:rPr lang="zh-TW" altLang="en-US" dirty="0"/>
              <a:t>很快，偵測到</a:t>
            </a:r>
            <a:r>
              <a:rPr lang="en-US" altLang="zh-TW" dirty="0"/>
              <a:t>status = 0011</a:t>
            </a:r>
            <a:r>
              <a:rPr lang="zh-TW" altLang="en-US" dirty="0"/>
              <a:t>，</a:t>
            </a:r>
            <a:r>
              <a:rPr lang="en-US" altLang="zh-TW" dirty="0"/>
              <a:t>Baud Rate mismatch</a:t>
            </a:r>
            <a:r>
              <a:rPr lang="zh-TW" altLang="en-US" dirty="0"/>
              <a:t>發生。</a:t>
            </a:r>
            <a:endParaRPr lang="en-US" altLang="zh-TW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310240-CBF8-4402-AF0B-4A83B82F13BF}"/>
              </a:ext>
            </a:extLst>
          </p:cNvPr>
          <p:cNvSpPr/>
          <p:nvPr/>
        </p:nvSpPr>
        <p:spPr>
          <a:xfrm>
            <a:off x="6456000" y="2708275"/>
            <a:ext cx="864000" cy="28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FDD67A-D6B9-4691-AA0C-450C3EC58A47}"/>
              </a:ext>
            </a:extLst>
          </p:cNvPr>
          <p:cNvSpPr/>
          <p:nvPr/>
        </p:nvSpPr>
        <p:spPr>
          <a:xfrm>
            <a:off x="10079733" y="3876675"/>
            <a:ext cx="864000" cy="28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5CE61D-4261-4C1C-BBBE-04FA425783D3}"/>
              </a:ext>
            </a:extLst>
          </p:cNvPr>
          <p:cNvSpPr txBox="1"/>
          <p:nvPr/>
        </p:nvSpPr>
        <p:spPr>
          <a:xfrm>
            <a:off x="7087800" y="4406050"/>
            <a:ext cx="487226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情況</a:t>
            </a:r>
            <a:r>
              <a:rPr lang="en-US" altLang="zh-TW" dirty="0"/>
              <a:t>2 : Tx</a:t>
            </a:r>
            <a:r>
              <a:rPr lang="zh-TW" altLang="en-US" dirty="0"/>
              <a:t> </a:t>
            </a:r>
            <a:r>
              <a:rPr lang="en-US" altLang="zh-TW" dirty="0"/>
              <a:t>Baud Rate</a:t>
            </a:r>
            <a:r>
              <a:rPr lang="zh-TW" altLang="en-US" dirty="0"/>
              <a:t>很快，</a:t>
            </a:r>
            <a:r>
              <a:rPr lang="en-US" altLang="zh-TW" dirty="0"/>
              <a:t>Rx Baud Rate</a:t>
            </a:r>
            <a:r>
              <a:rPr lang="zh-TW" altLang="en-US" dirty="0"/>
              <a:t>很慢，偵測到</a:t>
            </a:r>
            <a:r>
              <a:rPr lang="en-US" altLang="zh-TW" dirty="0"/>
              <a:t>status = 0111</a:t>
            </a:r>
            <a:r>
              <a:rPr lang="zh-TW" altLang="en-US" dirty="0"/>
              <a:t>，</a:t>
            </a:r>
            <a:r>
              <a:rPr lang="en-US" altLang="zh-TW" dirty="0"/>
              <a:t>Baud Rate mismatch</a:t>
            </a:r>
            <a:r>
              <a:rPr lang="zh-TW" altLang="en-US" dirty="0"/>
              <a:t>發生。</a:t>
            </a:r>
            <a:endParaRPr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3C7764-40AD-45FE-9A43-60D8204945EC}"/>
              </a:ext>
            </a:extLst>
          </p:cNvPr>
          <p:cNvSpPr/>
          <p:nvPr/>
        </p:nvSpPr>
        <p:spPr>
          <a:xfrm>
            <a:off x="758551" y="1502918"/>
            <a:ext cx="8077789" cy="88219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61F2FB-C9E3-42C1-B03A-8F36E6C663F8}"/>
              </a:ext>
            </a:extLst>
          </p:cNvPr>
          <p:cNvSpPr/>
          <p:nvPr/>
        </p:nvSpPr>
        <p:spPr>
          <a:xfrm>
            <a:off x="4942965" y="6016640"/>
            <a:ext cx="7128000" cy="88219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7358F4D7-6658-4CFA-8317-D7FC0C9125C7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480001" y="1944014"/>
            <a:ext cx="278550" cy="37494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70DDD32D-A842-48EA-8C3B-99328C5D130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2435794" y="6339807"/>
            <a:ext cx="2533522" cy="23586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23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00EA0CA-34EF-4E15-8DA6-045181DD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708275"/>
            <a:ext cx="12192000" cy="353426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8A12EA-F7BE-40E8-8BA5-F8E32A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Tx/Rx Baud Rate</a:t>
            </a:r>
            <a:r>
              <a:rPr lang="zh-TW" altLang="en-US" dirty="0"/>
              <a:t>不匹配波形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146F85-CE41-42AF-BFAA-36E45F6DCEEA}"/>
              </a:ext>
            </a:extLst>
          </p:cNvPr>
          <p:cNvSpPr txBox="1"/>
          <p:nvPr/>
        </p:nvSpPr>
        <p:spPr>
          <a:xfrm>
            <a:off x="336000" y="1632969"/>
            <a:ext cx="115200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情況</a:t>
            </a:r>
            <a:r>
              <a:rPr lang="en-US" altLang="zh-TW" dirty="0"/>
              <a:t>1 : Tx</a:t>
            </a:r>
            <a:r>
              <a:rPr lang="zh-TW" altLang="en-US" dirty="0"/>
              <a:t> </a:t>
            </a:r>
            <a:r>
              <a:rPr lang="en-US" altLang="zh-TW" dirty="0"/>
              <a:t>Baud Rate</a:t>
            </a:r>
            <a:r>
              <a:rPr lang="zh-TW" altLang="en-US" dirty="0"/>
              <a:t>很慢，</a:t>
            </a:r>
            <a:r>
              <a:rPr lang="en-US" altLang="zh-TW" dirty="0"/>
              <a:t>Rx Baud Rate</a:t>
            </a:r>
            <a:r>
              <a:rPr lang="zh-TW" altLang="en-US" dirty="0"/>
              <a:t>很快，</a:t>
            </a:r>
            <a:r>
              <a:rPr lang="en-US" altLang="zh-TW" dirty="0" err="1"/>
              <a:t>tx_done</a:t>
            </a:r>
            <a:r>
              <a:rPr lang="zh-TW" altLang="en-US" dirty="0"/>
              <a:t>很晚才拉起，</a:t>
            </a:r>
            <a:r>
              <a:rPr lang="en-US" altLang="zh-TW" dirty="0" err="1"/>
              <a:t>rx_done</a:t>
            </a:r>
            <a:r>
              <a:rPr lang="zh-TW" altLang="en-US" dirty="0"/>
              <a:t>和</a:t>
            </a:r>
            <a:r>
              <a:rPr lang="en-US" altLang="zh-TW" dirty="0"/>
              <a:t>error</a:t>
            </a:r>
            <a:r>
              <a:rPr lang="zh-TW" altLang="en-US" dirty="0"/>
              <a:t>很早就拉起 </a:t>
            </a:r>
            <a:r>
              <a:rPr lang="en-US" altLang="zh-TW" dirty="0"/>
              <a:t>&gt;</a:t>
            </a:r>
            <a:r>
              <a:rPr lang="zh-TW" altLang="en-US" dirty="0"/>
              <a:t> 偵測到</a:t>
            </a:r>
            <a:r>
              <a:rPr lang="en-US" altLang="zh-TW" dirty="0"/>
              <a:t>status = 0011</a:t>
            </a:r>
            <a:r>
              <a:rPr lang="zh-TW" altLang="en-US" dirty="0"/>
              <a:t>，</a:t>
            </a:r>
            <a:r>
              <a:rPr lang="en-US" altLang="zh-TW" dirty="0"/>
              <a:t>Baud Rate mismatch</a:t>
            </a:r>
            <a:r>
              <a:rPr lang="zh-TW" altLang="en-US" dirty="0"/>
              <a:t>發生。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FDD67A-D6B9-4691-AA0C-450C3EC58A47}"/>
              </a:ext>
            </a:extLst>
          </p:cNvPr>
          <p:cNvSpPr/>
          <p:nvPr/>
        </p:nvSpPr>
        <p:spPr>
          <a:xfrm>
            <a:off x="120000" y="2950646"/>
            <a:ext cx="7416000" cy="1439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7C8FB7-B004-4971-B594-08F17349E9D2}"/>
              </a:ext>
            </a:extLst>
          </p:cNvPr>
          <p:cNvSpPr/>
          <p:nvPr/>
        </p:nvSpPr>
        <p:spPr>
          <a:xfrm>
            <a:off x="468343" y="4201513"/>
            <a:ext cx="7416000" cy="1439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F1BA1-5AF3-4FF6-9382-D7EBDE986E83}"/>
              </a:ext>
            </a:extLst>
          </p:cNvPr>
          <p:cNvSpPr/>
          <p:nvPr/>
        </p:nvSpPr>
        <p:spPr>
          <a:xfrm>
            <a:off x="896587" y="3988357"/>
            <a:ext cx="11103413" cy="1543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D24E8A-4C2B-4E40-A30F-5A3A565D7DA3}"/>
              </a:ext>
            </a:extLst>
          </p:cNvPr>
          <p:cNvSpPr/>
          <p:nvPr/>
        </p:nvSpPr>
        <p:spPr>
          <a:xfrm>
            <a:off x="928083" y="5972977"/>
            <a:ext cx="8047917" cy="2695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3DD4BB-D56B-4A60-A4D6-783C3F58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" y="2396389"/>
            <a:ext cx="10517917" cy="21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1701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BC1449-CC37-48F1-B42C-BAD76ACF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879"/>
            <a:ext cx="12192000" cy="40415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8A12EA-F7BE-40E8-8BA5-F8E32A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Tx/Rx Baud Rate</a:t>
            </a:r>
            <a:r>
              <a:rPr lang="zh-TW" altLang="en-US" dirty="0"/>
              <a:t>不匹配波形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146F85-CE41-42AF-BFAA-36E45F6DCEEA}"/>
              </a:ext>
            </a:extLst>
          </p:cNvPr>
          <p:cNvSpPr txBox="1"/>
          <p:nvPr/>
        </p:nvSpPr>
        <p:spPr>
          <a:xfrm>
            <a:off x="632727" y="1652974"/>
            <a:ext cx="107280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情況</a:t>
            </a:r>
            <a:r>
              <a:rPr lang="en-US" altLang="zh-TW" dirty="0"/>
              <a:t>2 : Tx</a:t>
            </a:r>
            <a:r>
              <a:rPr lang="zh-TW" altLang="en-US" dirty="0"/>
              <a:t> </a:t>
            </a:r>
            <a:r>
              <a:rPr lang="en-US" altLang="zh-TW" dirty="0"/>
              <a:t>Baud Rate</a:t>
            </a:r>
            <a:r>
              <a:rPr lang="zh-TW" altLang="en-US" dirty="0"/>
              <a:t>很快，</a:t>
            </a:r>
            <a:r>
              <a:rPr lang="en-US" altLang="zh-TW" dirty="0"/>
              <a:t>Rx Baud Rate</a:t>
            </a:r>
            <a:r>
              <a:rPr lang="zh-TW" altLang="en-US" dirty="0"/>
              <a:t>很慢，</a:t>
            </a:r>
            <a:r>
              <a:rPr lang="en-US" altLang="zh-TW" dirty="0" err="1"/>
              <a:t>tx_done</a:t>
            </a:r>
            <a:r>
              <a:rPr lang="zh-TW" altLang="en-US" dirty="0"/>
              <a:t>、</a:t>
            </a:r>
            <a:r>
              <a:rPr lang="en-US" altLang="zh-TW" dirty="0" err="1"/>
              <a:t>rx_done</a:t>
            </a:r>
            <a:r>
              <a:rPr lang="zh-TW" altLang="en-US" dirty="0"/>
              <a:t>、</a:t>
            </a:r>
            <a:r>
              <a:rPr lang="en-US" altLang="zh-TW" dirty="0"/>
              <a:t>error</a:t>
            </a:r>
            <a:r>
              <a:rPr lang="zh-TW" altLang="en-US" dirty="0"/>
              <a:t>都被拉起，偵測到</a:t>
            </a:r>
            <a:r>
              <a:rPr lang="en-US" altLang="zh-TW" dirty="0"/>
              <a:t>status = 0111</a:t>
            </a:r>
            <a:r>
              <a:rPr lang="zh-TW" altLang="en-US" dirty="0"/>
              <a:t>，</a:t>
            </a:r>
            <a:r>
              <a:rPr lang="en-US" altLang="zh-TW" dirty="0"/>
              <a:t>Baud Rate mismatch</a:t>
            </a:r>
            <a:r>
              <a:rPr lang="zh-TW" altLang="en-US" dirty="0"/>
              <a:t>發生。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FDD67A-D6B9-4691-AA0C-450C3EC58A47}"/>
              </a:ext>
            </a:extLst>
          </p:cNvPr>
          <p:cNvSpPr/>
          <p:nvPr/>
        </p:nvSpPr>
        <p:spPr>
          <a:xfrm>
            <a:off x="120000" y="2971525"/>
            <a:ext cx="8712000" cy="15437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7C8FB7-B004-4971-B594-08F17349E9D2}"/>
              </a:ext>
            </a:extLst>
          </p:cNvPr>
          <p:cNvSpPr/>
          <p:nvPr/>
        </p:nvSpPr>
        <p:spPr>
          <a:xfrm>
            <a:off x="696000" y="4431726"/>
            <a:ext cx="7416000" cy="1439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F1BA1-5AF3-4FF6-9382-D7EBDE986E83}"/>
              </a:ext>
            </a:extLst>
          </p:cNvPr>
          <p:cNvSpPr/>
          <p:nvPr/>
        </p:nvSpPr>
        <p:spPr>
          <a:xfrm>
            <a:off x="928083" y="4166549"/>
            <a:ext cx="11103413" cy="1543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D24E8A-4C2B-4E40-A30F-5A3A565D7DA3}"/>
              </a:ext>
            </a:extLst>
          </p:cNvPr>
          <p:cNvSpPr/>
          <p:nvPr/>
        </p:nvSpPr>
        <p:spPr>
          <a:xfrm>
            <a:off x="984000" y="6381000"/>
            <a:ext cx="11047496" cy="4067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3DD4BB-D56B-4A60-A4D6-783C3F58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7" y="2376691"/>
            <a:ext cx="10517917" cy="21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3235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9D22E-1606-4C54-9E37-FBEFE9E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錯誤的</a:t>
            </a:r>
            <a:r>
              <a:rPr lang="en-US" altLang="zh-TW" dirty="0"/>
              <a:t>frame size</a:t>
            </a:r>
            <a:r>
              <a:rPr lang="zh-TW" altLang="en-US" dirty="0"/>
              <a:t>設定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5E0F32-9B38-4B6D-886B-380C3166BA0D}"/>
              </a:ext>
            </a:extLst>
          </p:cNvPr>
          <p:cNvSpPr txBox="1"/>
          <p:nvPr/>
        </p:nvSpPr>
        <p:spPr>
          <a:xfrm>
            <a:off x="9314507" y="265249"/>
            <a:ext cx="20323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Frame size</a:t>
            </a:r>
            <a:r>
              <a:rPr lang="zh-TW" altLang="en-US" dirty="0"/>
              <a:t>的設定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7</a:t>
            </a:r>
            <a:r>
              <a:rPr lang="zh-TW" altLang="en-US" dirty="0"/>
              <a:t>、</a:t>
            </a:r>
            <a:r>
              <a:rPr lang="en-US" altLang="zh-TW" dirty="0"/>
              <a:t>8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Default : 8 bits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98043F8-D115-4428-BEAD-83E15992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8" y="2285765"/>
            <a:ext cx="10306580" cy="45722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A88380-38D8-45BF-A602-94ADBD30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00" y="1298690"/>
            <a:ext cx="7128000" cy="1603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A0C986-FD13-4E25-B6B9-78CA167EC513}"/>
              </a:ext>
            </a:extLst>
          </p:cNvPr>
          <p:cNvSpPr/>
          <p:nvPr/>
        </p:nvSpPr>
        <p:spPr>
          <a:xfrm>
            <a:off x="8572440" y="1413000"/>
            <a:ext cx="720000" cy="10948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5264D8-D0CD-4FB0-B3E0-165FBC50928F}"/>
              </a:ext>
            </a:extLst>
          </p:cNvPr>
          <p:cNvSpPr/>
          <p:nvPr/>
        </p:nvSpPr>
        <p:spPr>
          <a:xfrm>
            <a:off x="1056000" y="3069000"/>
            <a:ext cx="7344000" cy="216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66DC74-858D-410C-A880-9C8ADD9BFD2B}"/>
              </a:ext>
            </a:extLst>
          </p:cNvPr>
          <p:cNvSpPr/>
          <p:nvPr/>
        </p:nvSpPr>
        <p:spPr>
          <a:xfrm>
            <a:off x="1344000" y="3497479"/>
            <a:ext cx="7920000" cy="216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76A685-D657-4E7A-8261-F74D82179C19}"/>
              </a:ext>
            </a:extLst>
          </p:cNvPr>
          <p:cNvSpPr txBox="1"/>
          <p:nvPr/>
        </p:nvSpPr>
        <p:spPr>
          <a:xfrm>
            <a:off x="480000" y="1796748"/>
            <a:ext cx="633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Frame size</a:t>
            </a:r>
            <a:r>
              <a:rPr lang="zh-TW" altLang="en-US" dirty="0"/>
              <a:t>為</a:t>
            </a:r>
            <a:r>
              <a:rPr lang="en-US" altLang="zh-TW" dirty="0"/>
              <a:t>4</a:t>
            </a:r>
            <a:r>
              <a:rPr lang="zh-TW" altLang="en-US" dirty="0"/>
              <a:t>是錯誤設定，</a:t>
            </a:r>
            <a:r>
              <a:rPr lang="en-US" altLang="zh-TW" dirty="0"/>
              <a:t>Default</a:t>
            </a:r>
            <a:r>
              <a:rPr lang="zh-TW" altLang="en-US" dirty="0"/>
              <a:t>成</a:t>
            </a:r>
            <a:r>
              <a:rPr lang="en-US" altLang="zh-TW" dirty="0"/>
              <a:t>8bits</a:t>
            </a:r>
            <a:r>
              <a:rPr lang="zh-TW" altLang="en-US" dirty="0"/>
              <a:t>，</a:t>
            </a:r>
            <a:r>
              <a:rPr lang="en-US" altLang="zh-TW" dirty="0" err="1"/>
              <a:t>bits_cnt</a:t>
            </a:r>
            <a:r>
              <a:rPr lang="zh-TW" altLang="en-US" dirty="0"/>
              <a:t>會計數</a:t>
            </a:r>
            <a:r>
              <a:rPr lang="en-US" altLang="zh-TW" dirty="0"/>
              <a:t>8</a:t>
            </a:r>
            <a:r>
              <a:rPr lang="zh-TW" altLang="en-US" dirty="0"/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111180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9D22E-1606-4C54-9E37-FBEFE9E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錯誤的</a:t>
            </a:r>
            <a:r>
              <a:rPr lang="en-US" altLang="zh-TW" dirty="0"/>
              <a:t>parity type</a:t>
            </a:r>
            <a:r>
              <a:rPr lang="zh-TW" altLang="en-US" dirty="0"/>
              <a:t>設定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1FDABA-7972-4343-9665-20284BBD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1" y="1806106"/>
            <a:ext cx="11805257" cy="1314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CAA463-0F28-46E3-A43A-55FA58D43423}"/>
              </a:ext>
            </a:extLst>
          </p:cNvPr>
          <p:cNvSpPr/>
          <p:nvPr/>
        </p:nvSpPr>
        <p:spPr>
          <a:xfrm>
            <a:off x="7474274" y="2166106"/>
            <a:ext cx="1151999" cy="288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89ACEA-7CB9-496D-ADCF-C019EA79B9FB}"/>
              </a:ext>
            </a:extLst>
          </p:cNvPr>
          <p:cNvSpPr txBox="1"/>
          <p:nvPr/>
        </p:nvSpPr>
        <p:spPr>
          <a:xfrm>
            <a:off x="8703769" y="181804"/>
            <a:ext cx="222368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Parity type</a:t>
            </a:r>
            <a:r>
              <a:rPr lang="zh-TW" altLang="en-US" dirty="0"/>
              <a:t>的設定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No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1 : Odd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 : Even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Default : No parity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A04CC3-A57D-420C-B36D-704ED7DD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3120624"/>
            <a:ext cx="12192000" cy="35325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1CB8ADE-867A-477D-B010-172737BF3531}"/>
              </a:ext>
            </a:extLst>
          </p:cNvPr>
          <p:cNvSpPr/>
          <p:nvPr/>
        </p:nvSpPr>
        <p:spPr>
          <a:xfrm>
            <a:off x="264000" y="3859378"/>
            <a:ext cx="11166000" cy="2946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C0CAED-FE43-409F-8F3E-0469757BE10A}"/>
              </a:ext>
            </a:extLst>
          </p:cNvPr>
          <p:cNvSpPr txBox="1"/>
          <p:nvPr/>
        </p:nvSpPr>
        <p:spPr>
          <a:xfrm>
            <a:off x="3936000" y="3396201"/>
            <a:ext cx="763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Parity type</a:t>
            </a:r>
            <a:r>
              <a:rPr lang="zh-TW" altLang="en-US" dirty="0"/>
              <a:t>為</a:t>
            </a:r>
            <a:r>
              <a:rPr lang="en-US" altLang="zh-TW" dirty="0"/>
              <a:t>3</a:t>
            </a:r>
            <a:r>
              <a:rPr lang="zh-TW" altLang="en-US" dirty="0"/>
              <a:t>是錯誤設定，</a:t>
            </a:r>
            <a:r>
              <a:rPr lang="en-US" altLang="zh-TW" dirty="0"/>
              <a:t>Default</a:t>
            </a:r>
            <a:r>
              <a:rPr lang="zh-TW" altLang="en-US" dirty="0"/>
              <a:t>成</a:t>
            </a:r>
            <a:r>
              <a:rPr lang="en-US" altLang="zh-TW" dirty="0"/>
              <a:t>No parity</a:t>
            </a:r>
            <a:r>
              <a:rPr lang="zh-TW" altLang="en-US" dirty="0"/>
              <a:t>，</a:t>
            </a:r>
            <a:r>
              <a:rPr lang="en-US" altLang="zh-TW" dirty="0" err="1"/>
              <a:t>c_state</a:t>
            </a:r>
            <a:r>
              <a:rPr lang="zh-TW" altLang="en-US" dirty="0"/>
              <a:t>不會進到</a:t>
            </a:r>
            <a:r>
              <a:rPr lang="en-US" altLang="zh-TW" dirty="0"/>
              <a:t>Parity</a:t>
            </a:r>
            <a:r>
              <a:rPr lang="zh-TW" altLang="en-US" dirty="0"/>
              <a:t>狀態。</a:t>
            </a:r>
          </a:p>
        </p:txBody>
      </p:sp>
    </p:spTree>
    <p:extLst>
      <p:ext uri="{BB962C8B-B14F-4D97-AF65-F5344CB8AC3E}">
        <p14:creationId xmlns:p14="http://schemas.microsoft.com/office/powerpoint/2010/main" val="4134444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D331D-FE78-42BA-B7B4-062C6CB1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過小的頻率設定，不足產生</a:t>
            </a:r>
            <a:r>
              <a:rPr lang="en-US" altLang="zh-TW" dirty="0"/>
              <a:t>baud rate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52AAF4B-B242-402A-A27D-3E23F0474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358" y="2854649"/>
            <a:ext cx="10515600" cy="1657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6DB510-85A3-485F-8C87-D289825F2B19}"/>
              </a:ext>
            </a:extLst>
          </p:cNvPr>
          <p:cNvSpPr txBox="1"/>
          <p:nvPr/>
        </p:nvSpPr>
        <p:spPr>
          <a:xfrm>
            <a:off x="812312" y="1516531"/>
            <a:ext cx="51360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設置為過小的</a:t>
            </a:r>
            <a:r>
              <a:rPr lang="en-US" altLang="zh-TW" dirty="0"/>
              <a:t>baud rate</a:t>
            </a:r>
            <a:r>
              <a:rPr lang="zh-TW" altLang="en-US" dirty="0"/>
              <a:t>，</a:t>
            </a:r>
            <a:r>
              <a:rPr lang="en-US" altLang="zh-TW" dirty="0" err="1"/>
              <a:t>rdata</a:t>
            </a:r>
            <a:r>
              <a:rPr lang="zh-TW" altLang="en-US" dirty="0"/>
              <a:t>會吃到</a:t>
            </a:r>
            <a:r>
              <a:rPr lang="en-US" altLang="zh-TW" dirty="0"/>
              <a:t>status</a:t>
            </a:r>
            <a:r>
              <a:rPr lang="zh-TW" altLang="en-US" dirty="0"/>
              <a:t>的值為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表示</a:t>
            </a:r>
            <a:r>
              <a:rPr lang="en-US" altLang="zh-TW" dirty="0" err="1"/>
              <a:t>BR_config_error</a:t>
            </a:r>
            <a:r>
              <a:rPr lang="zh-TW" altLang="en-US" dirty="0"/>
              <a:t>被偵測到。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當</a:t>
            </a:r>
            <a:r>
              <a:rPr lang="en-US" altLang="zh-TW" dirty="0" err="1"/>
              <a:t>BR_config_error</a:t>
            </a:r>
            <a:r>
              <a:rPr lang="zh-TW" altLang="en-US" dirty="0"/>
              <a:t>發生時，</a:t>
            </a:r>
            <a:r>
              <a:rPr lang="en-US" altLang="zh-TW" dirty="0"/>
              <a:t>BCLKGEN</a:t>
            </a:r>
            <a:r>
              <a:rPr lang="zh-TW" altLang="en-US" dirty="0"/>
              <a:t>不產生</a:t>
            </a:r>
            <a:r>
              <a:rPr lang="en-US" altLang="zh-TW" dirty="0"/>
              <a:t>BCLK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UART</a:t>
            </a:r>
            <a:r>
              <a:rPr lang="zh-TW" altLang="en-US" dirty="0"/>
              <a:t>不動作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dout</a:t>
            </a:r>
            <a:r>
              <a:rPr lang="en-US" altLang="zh-TW" dirty="0"/>
              <a:t> = 0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759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5F5848-277F-4116-9C0E-AD804D28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3345"/>
            <a:ext cx="9144000" cy="2387600"/>
          </a:xfrm>
        </p:spPr>
        <p:txBody>
          <a:bodyPr/>
          <a:lstStyle/>
          <a:p>
            <a:r>
              <a:rPr lang="en-US" altLang="zh-TW"/>
              <a:t>Thank you!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36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BA5402-094A-4E82-A3FE-79D9A63A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4130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(APB-UART)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335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D7EB6-4B35-4939-9E04-2509AB76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疑問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B07FB-9DBB-4B05-8BC5-AF7AFE44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”</a:t>
            </a:r>
            <a:r>
              <a:rPr lang="zh-TW" altLang="en-US" dirty="0"/>
              <a:t>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</a:t>
            </a:r>
            <a:r>
              <a:rPr lang="zh-TW" altLang="en-US" dirty="0"/>
              <a:t>的條件</a:t>
            </a:r>
            <a:r>
              <a:rPr lang="en-US" altLang="zh-TW" dirty="0"/>
              <a:t>”</a:t>
            </a:r>
            <a:r>
              <a:rPr lang="zh-TW" altLang="en-US" dirty="0"/>
              <a:t>寫在</a:t>
            </a:r>
            <a:r>
              <a:rPr lang="en-US" altLang="zh-TW" dirty="0"/>
              <a:t>”</a:t>
            </a:r>
            <a:r>
              <a:rPr lang="zh-TW" altLang="en-US" dirty="0"/>
              <a:t>判斷中斷訊號是否中斷的條件</a:t>
            </a:r>
            <a:r>
              <a:rPr lang="en-US" altLang="zh-TW" dirty="0"/>
              <a:t>”</a:t>
            </a:r>
            <a:r>
              <a:rPr lang="zh-TW" altLang="en-US" dirty="0"/>
              <a:t>前面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一般來說，因為中斷訊號會是</a:t>
            </a:r>
            <a:r>
              <a:rPr lang="en-US" altLang="zh-TW" dirty="0"/>
              <a:t>Pulse</a:t>
            </a:r>
            <a:r>
              <a:rPr lang="zh-TW" altLang="en-US" dirty="0"/>
              <a:t>，所以會寫在</a:t>
            </a:r>
            <a:r>
              <a:rPr lang="en-US" altLang="zh-TW" dirty="0"/>
              <a:t>”</a:t>
            </a:r>
            <a:r>
              <a:rPr lang="zh-TW" altLang="en-US" dirty="0"/>
              <a:t>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</a:t>
            </a:r>
            <a:r>
              <a:rPr lang="zh-TW" altLang="en-US" dirty="0"/>
              <a:t>的條件式</a:t>
            </a:r>
            <a:r>
              <a:rPr lang="en-US" altLang="zh-TW" dirty="0"/>
              <a:t>”</a:t>
            </a:r>
            <a:r>
              <a:rPr lang="zh-TW" altLang="en-US" dirty="0"/>
              <a:t>前面</a:t>
            </a:r>
            <a:endParaRPr lang="en-US" altLang="zh-TW" dirty="0"/>
          </a:p>
          <a:p>
            <a:pPr lvl="1"/>
            <a:r>
              <a:rPr lang="zh-TW" altLang="en-US" dirty="0"/>
              <a:t>但我寫在</a:t>
            </a:r>
            <a:r>
              <a:rPr lang="en-US" altLang="zh-TW" dirty="0"/>
              <a:t>”</a:t>
            </a:r>
            <a:r>
              <a:rPr lang="zh-TW" altLang="en-US" dirty="0"/>
              <a:t>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</a:t>
            </a:r>
            <a:r>
              <a:rPr lang="zh-TW" altLang="en-US" dirty="0"/>
              <a:t>的條件式</a:t>
            </a:r>
            <a:r>
              <a:rPr lang="en-US" altLang="zh-TW" dirty="0"/>
              <a:t>”</a:t>
            </a:r>
            <a:r>
              <a:rPr lang="zh-TW" altLang="en-US" dirty="0"/>
              <a:t>後面</a:t>
            </a:r>
            <a:endParaRPr lang="en-US" altLang="zh-TW" dirty="0"/>
          </a:p>
          <a:p>
            <a:r>
              <a:rPr lang="zh-TW" altLang="en-US" dirty="0"/>
              <a:t>原因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BR_config_error</a:t>
            </a:r>
            <a:r>
              <a:rPr lang="zh-TW" altLang="en-US" dirty="0"/>
              <a:t>在</a:t>
            </a:r>
            <a:r>
              <a:rPr lang="en-US" altLang="zh-TW" dirty="0" err="1"/>
              <a:t>bclkgen.v</a:t>
            </a:r>
            <a:r>
              <a:rPr lang="zh-TW" altLang="en-US" dirty="0"/>
              <a:t>中設計是</a:t>
            </a:r>
            <a:r>
              <a:rPr lang="en-US" altLang="zh-TW" dirty="0"/>
              <a:t>level</a:t>
            </a:r>
            <a:r>
              <a:rPr lang="zh-TW" altLang="en-US" dirty="0"/>
              <a:t>，會一直拉</a:t>
            </a:r>
            <a:r>
              <a:rPr lang="en-US" altLang="zh-TW" dirty="0"/>
              <a:t>High</a:t>
            </a:r>
            <a:r>
              <a:rPr lang="zh-TW" altLang="en-US" dirty="0"/>
              <a:t>，非</a:t>
            </a:r>
            <a:r>
              <a:rPr lang="en-US" altLang="zh-TW" dirty="0"/>
              <a:t>Pulse</a:t>
            </a:r>
            <a:r>
              <a:rPr lang="zh-TW" altLang="en-US" dirty="0"/>
              <a:t>，所以寫在前面那會永遠偵測不到寫</a:t>
            </a:r>
            <a:r>
              <a:rPr lang="en-US" altLang="zh-TW" dirty="0"/>
              <a:t>1</a:t>
            </a:r>
            <a:r>
              <a:rPr lang="zh-TW" altLang="en-US" dirty="0"/>
              <a:t>清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en-US" altLang="zh-TW" dirty="0" err="1"/>
              <a:t>BR_config_error</a:t>
            </a:r>
            <a:r>
              <a:rPr lang="zh-TW" altLang="en-US" dirty="0"/>
              <a:t>就不能清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C1B7A2-81F0-4F5F-BE32-CF2D0C70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4" y="3448720"/>
            <a:ext cx="6819769" cy="1710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9D853B4-D5EE-4A3D-9A85-1E45C602FF8E}"/>
              </a:ext>
            </a:extLst>
          </p:cNvPr>
          <p:cNvSpPr txBox="1"/>
          <p:nvPr/>
        </p:nvSpPr>
        <p:spPr>
          <a:xfrm>
            <a:off x="6735480" y="6501320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</a:t>
            </a:r>
            <a:r>
              <a:rPr lang="zh-TW" altLang="en-US" dirty="0"/>
              <a:t>圖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BR_config_error</a:t>
            </a:r>
            <a:r>
              <a:rPr lang="zh-TW" altLang="en-US" dirty="0"/>
              <a:t>原始設計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61B55C-EF2B-4C0B-B3C9-133094A79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00" y="4879858"/>
            <a:ext cx="7248539" cy="16123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8AC430-BA64-4028-94F1-B17D05DED9A3}"/>
              </a:ext>
            </a:extLst>
          </p:cNvPr>
          <p:cNvSpPr txBox="1"/>
          <p:nvPr/>
        </p:nvSpPr>
        <p:spPr>
          <a:xfrm>
            <a:off x="2136000" y="518928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</a:t>
            </a:r>
            <a:r>
              <a:rPr lang="zh-TW" altLang="en-US" dirty="0"/>
              <a:t>圖</a:t>
            </a:r>
            <a:r>
              <a:rPr lang="en-US" altLang="zh-TW" dirty="0"/>
              <a:t>&gt;</a:t>
            </a:r>
            <a:r>
              <a:rPr lang="zh-TW" altLang="en-US" dirty="0"/>
              <a:t> 疑問部分</a:t>
            </a:r>
          </a:p>
        </p:txBody>
      </p:sp>
    </p:spTree>
    <p:extLst>
      <p:ext uri="{BB962C8B-B14F-4D97-AF65-F5344CB8AC3E}">
        <p14:creationId xmlns:p14="http://schemas.microsoft.com/office/powerpoint/2010/main" val="370438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EB50D-2591-426D-813C-28F1008F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造成的後果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090A5F-EEA3-4795-8F2D-506C1519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Interrupt</a:t>
            </a:r>
            <a:r>
              <a:rPr lang="zh-TW" altLang="en-US" dirty="0"/>
              <a:t>是用來通知 </a:t>
            </a:r>
            <a:r>
              <a:rPr lang="en-US" altLang="zh-TW" dirty="0"/>
              <a:t>CPU </a:t>
            </a:r>
            <a:r>
              <a:rPr lang="zh-TW" altLang="en-US" dirty="0"/>
              <a:t>有事情發生</a:t>
            </a:r>
            <a:r>
              <a:rPr lang="en-US" altLang="zh-TW" dirty="0"/>
              <a:t>(</a:t>
            </a:r>
            <a:r>
              <a:rPr lang="zh-TW" altLang="en-US" dirty="0"/>
              <a:t>事情做完了、運算出錯了等等</a:t>
            </a:r>
            <a:r>
              <a:rPr lang="en-US" altLang="zh-TW" dirty="0"/>
              <a:t>)</a:t>
            </a:r>
            <a:r>
              <a:rPr lang="zh-TW" altLang="en-US" dirty="0"/>
              <a:t>，需要</a:t>
            </a:r>
            <a:r>
              <a:rPr lang="en-US" altLang="zh-TW" dirty="0"/>
              <a:t>CPU</a:t>
            </a:r>
            <a:r>
              <a:rPr lang="zh-TW" altLang="en-US" dirty="0"/>
              <a:t>處理。當 </a:t>
            </a:r>
            <a:r>
              <a:rPr lang="en-US" altLang="zh-TW" dirty="0"/>
              <a:t>CPU </a:t>
            </a:r>
            <a:r>
              <a:rPr lang="zh-TW" altLang="en-US" dirty="0"/>
              <a:t>接收到</a:t>
            </a:r>
            <a:r>
              <a:rPr lang="en-US" altLang="zh-TW" dirty="0"/>
              <a:t>Interrupt</a:t>
            </a:r>
            <a:r>
              <a:rPr lang="zh-TW" altLang="en-US" dirty="0"/>
              <a:t> 並處理完後，它會將</a:t>
            </a:r>
            <a:r>
              <a:rPr lang="en-US" altLang="zh-TW" dirty="0"/>
              <a:t>Interrupt</a:t>
            </a:r>
            <a:r>
              <a:rPr lang="zh-TW" altLang="en-US" dirty="0"/>
              <a:t>清除（寫</a:t>
            </a:r>
            <a:r>
              <a:rPr lang="en-US" altLang="zh-TW" dirty="0"/>
              <a:t>1</a:t>
            </a:r>
            <a:r>
              <a:rPr lang="zh-TW" altLang="en-US" dirty="0"/>
              <a:t>清 </a:t>
            </a:r>
            <a:r>
              <a:rPr lang="en-US" altLang="zh-TW" dirty="0"/>
              <a:t>0</a:t>
            </a:r>
            <a:r>
              <a:rPr lang="zh-TW" altLang="en-US" dirty="0"/>
              <a:t>），以表示該中斷已經處理過。然而，若 </a:t>
            </a:r>
            <a:r>
              <a:rPr lang="en-US" altLang="zh-TW" dirty="0"/>
              <a:t>CPU </a:t>
            </a:r>
            <a:r>
              <a:rPr lang="zh-TW" altLang="en-US" dirty="0"/>
              <a:t>在處理完中斷後再讀取中斷訊號，結果再去讀中斷訊號還是</a:t>
            </a:r>
            <a:r>
              <a:rPr lang="en-US" altLang="zh-TW" dirty="0"/>
              <a:t>1</a:t>
            </a:r>
            <a:r>
              <a:rPr lang="zh-TW" altLang="en-US" dirty="0"/>
              <a:t>，沒有被清掉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8872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A819F-3AED-4332-B78A-56C05B28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問題修正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Interrupt (</a:t>
            </a:r>
            <a:r>
              <a:rPr lang="en-US" altLang="zh-TW" dirty="0" err="1"/>
              <a:t>BR_config_error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9E22D-02F9-41B4-A14F-AF6FC6CCD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 err="1"/>
              <a:t>BR_config_error</a:t>
            </a:r>
            <a:r>
              <a:rPr lang="zh-TW" altLang="en-US" dirty="0"/>
              <a:t>由</a:t>
            </a:r>
            <a:r>
              <a:rPr lang="en-US" altLang="zh-TW" dirty="0"/>
              <a:t>Level</a:t>
            </a:r>
            <a:r>
              <a:rPr lang="zh-TW" altLang="en-US" dirty="0"/>
              <a:t>改為</a:t>
            </a:r>
            <a:r>
              <a:rPr lang="en-US" altLang="zh-TW" dirty="0"/>
              <a:t>Pulse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34AA41-5934-4BE8-B4BF-FCEEFD8B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" y="5206199"/>
            <a:ext cx="12192000" cy="14785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708E41-FFFA-4EAA-ABC2-46961A588E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7"/>
          <a:stretch/>
        </p:blipFill>
        <p:spPr>
          <a:xfrm>
            <a:off x="1776000" y="2201528"/>
            <a:ext cx="8136000" cy="27874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5C305E-A356-45DC-8D1A-82A20107E753}"/>
              </a:ext>
            </a:extLst>
          </p:cNvPr>
          <p:cNvSpPr/>
          <p:nvPr/>
        </p:nvSpPr>
        <p:spPr>
          <a:xfrm>
            <a:off x="1704000" y="4408199"/>
            <a:ext cx="5688000" cy="432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  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B328BC-3A9E-42C1-BCF0-8F36D2F3F373}"/>
              </a:ext>
            </a:extLst>
          </p:cNvPr>
          <p:cNvSpPr/>
          <p:nvPr/>
        </p:nvSpPr>
        <p:spPr>
          <a:xfrm>
            <a:off x="1775008" y="3079428"/>
            <a:ext cx="5688000" cy="256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872E7A-4BF8-45AC-8995-0E5F011B7F8C}"/>
              </a:ext>
            </a:extLst>
          </p:cNvPr>
          <p:cNvSpPr/>
          <p:nvPr/>
        </p:nvSpPr>
        <p:spPr>
          <a:xfrm>
            <a:off x="161073" y="5616515"/>
            <a:ext cx="10296000" cy="3487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172D3F-819F-4E3D-8BEA-5331728BDB87}"/>
              </a:ext>
            </a:extLst>
          </p:cNvPr>
          <p:cNvSpPr/>
          <p:nvPr/>
        </p:nvSpPr>
        <p:spPr>
          <a:xfrm>
            <a:off x="41073" y="6182250"/>
            <a:ext cx="10296000" cy="5651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07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A965C-7B7A-404C-9EEB-7A9A446D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E1812D-D0C6-428E-89DF-7212B42AE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1" y="1701000"/>
            <a:ext cx="11233687" cy="4536000"/>
          </a:xfrm>
        </p:spPr>
      </p:pic>
    </p:spTree>
    <p:extLst>
      <p:ext uri="{BB962C8B-B14F-4D97-AF65-F5344CB8AC3E}">
        <p14:creationId xmlns:p14="http://schemas.microsoft.com/office/powerpoint/2010/main" val="354800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A46A1-B479-4073-B683-A1746817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Master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7B198-3483-4E90-BB87-DD4D6D80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491968"/>
            <a:ext cx="10515600" cy="4788212"/>
          </a:xfr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27421DC-7F68-4FCB-BE38-0EEA466D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15501"/>
              </p:ext>
            </p:extLst>
          </p:nvPr>
        </p:nvGraphicFramePr>
        <p:xfrm>
          <a:off x="845127" y="1491968"/>
          <a:ext cx="10844175" cy="2760271"/>
        </p:xfrm>
        <a:graphic>
          <a:graphicData uri="http://schemas.openxmlformats.org/drawingml/2006/table">
            <a:tbl>
              <a:tblPr/>
              <a:tblGrid>
                <a:gridCol w="1290873">
                  <a:extLst>
                    <a:ext uri="{9D8B030D-6E8A-4147-A177-3AD203B41FA5}">
                      <a16:colId xmlns:a16="http://schemas.microsoft.com/office/drawing/2014/main" val="198479016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1979538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776075512"/>
                    </a:ext>
                  </a:extLst>
                </a:gridCol>
                <a:gridCol w="1675231">
                  <a:extLst>
                    <a:ext uri="{9D8B030D-6E8A-4147-A177-3AD203B41FA5}">
                      <a16:colId xmlns:a16="http://schemas.microsoft.com/office/drawing/2014/main" val="302789819"/>
                    </a:ext>
                  </a:extLst>
                </a:gridCol>
                <a:gridCol w="4902384">
                  <a:extLst>
                    <a:ext uri="{9D8B030D-6E8A-4147-A177-3AD203B41FA5}">
                      <a16:colId xmlns:a16="http://schemas.microsoft.com/office/drawing/2014/main" val="1654769437"/>
                    </a:ext>
                  </a:extLst>
                </a:gridCol>
              </a:tblGrid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Signal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I/O</a:t>
                      </a:r>
                      <a:endParaRPr lang="zh-TW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Source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Description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29416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clk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Clock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Clock source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系統時鐘，傳輸發生在上升緣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585333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Resetn</a:t>
                      </a:r>
                      <a:endParaRPr lang="en-US" altLang="zh-TW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Reset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System bus equivalent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Low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觸發。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231999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Addr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Address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Dummy signals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Dummy signals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提供的位址線，最高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bits。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36937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Transfer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 enable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Dummy signals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告知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可以開始動作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220830"/>
                  </a:ext>
                </a:extLst>
              </a:tr>
              <a:tr h="956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Read_write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and Read Signal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Dummy signals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and read </a:t>
                      </a:r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enable，low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 = </a:t>
                      </a:r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read，high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 = write</a:t>
                      </a:r>
                      <a:endParaRPr lang="zh-TW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22961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wdata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Dummy signals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32bits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，將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Data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從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傳輸到選定的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。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79562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rdata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 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 interface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傳輸讀取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Data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Bus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，被選中的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負責驅動這個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Bus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。當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PWRITE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是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LOW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時觸發，最寬可達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位。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51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7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9C29A-BDAC-433F-934E-45B04F0E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APB Bridge Slave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74BD6-3BA1-4E48-AE71-958553020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B66CA5-2153-4C69-9CEF-DEB921598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228722"/>
              </p:ext>
            </p:extLst>
          </p:nvPr>
        </p:nvGraphicFramePr>
        <p:xfrm>
          <a:off x="673912" y="1655798"/>
          <a:ext cx="10844175" cy="4576753"/>
        </p:xfrm>
        <a:graphic>
          <a:graphicData uri="http://schemas.openxmlformats.org/drawingml/2006/table">
            <a:tbl>
              <a:tblPr/>
              <a:tblGrid>
                <a:gridCol w="1246088">
                  <a:extLst>
                    <a:ext uri="{9D8B030D-6E8A-4147-A177-3AD203B41FA5}">
                      <a16:colId xmlns:a16="http://schemas.microsoft.com/office/drawing/2014/main" val="198479016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1979538"/>
                    </a:ext>
                  </a:extLst>
                </a:gridCol>
                <a:gridCol w="1004472">
                  <a:extLst>
                    <a:ext uri="{9D8B030D-6E8A-4147-A177-3AD203B41FA5}">
                      <a16:colId xmlns:a16="http://schemas.microsoft.com/office/drawing/2014/main" val="728004492"/>
                    </a:ext>
                  </a:extLst>
                </a:gridCol>
                <a:gridCol w="1675231">
                  <a:extLst>
                    <a:ext uri="{9D8B030D-6E8A-4147-A177-3AD203B41FA5}">
                      <a16:colId xmlns:a16="http://schemas.microsoft.com/office/drawing/2014/main" val="302789819"/>
                    </a:ext>
                  </a:extLst>
                </a:gridCol>
                <a:gridCol w="4902384">
                  <a:extLst>
                    <a:ext uri="{9D8B030D-6E8A-4147-A177-3AD203B41FA5}">
                      <a16:colId xmlns:a16="http://schemas.microsoft.com/office/drawing/2014/main" val="1654769437"/>
                    </a:ext>
                  </a:extLst>
                </a:gridCol>
              </a:tblGrid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標楷體" panose="03000509000000000000" pitchFamily="65" charset="-120"/>
                        </a:rPr>
                        <a:t>Signal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標楷體" panose="03000509000000000000" pitchFamily="65" charset="-120"/>
                        </a:rPr>
                        <a:t>I/O</a:t>
                      </a:r>
                      <a:endParaRPr lang="zh-TW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標楷體" panose="03000509000000000000" pitchFamily="65" charset="-120"/>
                        </a:rPr>
                        <a:t>Source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標楷體" panose="03000509000000000000" pitchFamily="65" charset="-120"/>
                        </a:rPr>
                        <a:t>Description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29416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PCLK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Clock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Clock source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系統時鐘，傳輸發生在上升緣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585333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PRESETn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Reset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System bus equivalent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Low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觸發。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231999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PADDR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Address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提供的位址線，最高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bits。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36937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PSELx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Selection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由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產生的訊號，選擇第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x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個週邊設備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(Slave Interface)</a:t>
                      </a:r>
                      <a:endParaRPr lang="zh-TW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220830"/>
                  </a:ext>
                </a:extLst>
              </a:tr>
              <a:tr h="956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PENABLE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Enable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時序：</a:t>
                      </a:r>
                      <a:b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</a:b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第一個週期（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Setup phase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）：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PENABLE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為低準位</a:t>
                      </a:r>
                      <a:b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</a:b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第二個週期及之後（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Access phase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）：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PENABLE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為高準位</a:t>
                      </a:r>
                      <a:b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</a:b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功能：告知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可以開始數據傳輸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22961"/>
                  </a:ext>
                </a:extLst>
              </a:tr>
              <a:tr h="231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PWRITE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and Read Signal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and read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enable，low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 =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read，high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 = write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79562"/>
                  </a:ext>
                </a:extLst>
              </a:tr>
              <a:tr h="23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PWDATA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Write 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32bits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，將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Data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從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傳輸到選定的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17542"/>
                  </a:ext>
                </a:extLst>
              </a:tr>
              <a:tr h="707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PREADY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Ready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 interface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PREADY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為低：表示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需要更多時間，傳輸被延長。</a:t>
                      </a:r>
                      <a:b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</a:b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PREADY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為高：表示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準備就緒，可以完成傳輸。</a:t>
                      </a:r>
                      <a:b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</a:b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使慢速週邊設備能夠在不同速度的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系統中正常工作。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80863"/>
                  </a:ext>
                </a:extLst>
              </a:tr>
              <a:tr h="476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PRDATA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Read data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 interface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傳輸讀取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Data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Bus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，被選中的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負責驅動這個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Bus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。當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PWRITE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是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LOW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時觸發，最寬可達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32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位。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06489"/>
                  </a:ext>
                </a:extLst>
              </a:tr>
              <a:tr h="738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PSLVERR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Peripheral Slave Error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Slave interface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PSLVERR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用於指示傳輸失敗。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週邊不是必須支持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PSLVERR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。如果週邊不包含此腳位，則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APB Bridge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的相應輸入端應該被拉低（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tied LOW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）。將未使用的</a:t>
                      </a: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PSLVERR</a:t>
                      </a:r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標楷體" panose="03000509000000000000" pitchFamily="65" charset="-120"/>
                        </a:rPr>
                        <a:t>輸入拉低意味著默認情況下假設沒有錯誤發生。</a:t>
                      </a:r>
                    </a:p>
                  </a:txBody>
                  <a:tcPr marL="4111" marR="4111" marT="41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72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69497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喜歡的啦">
      <a:majorFont>
        <a:latin typeface="Times New Roman"/>
        <a:ea typeface="標楷體"/>
        <a:cs typeface="新細明體"/>
      </a:majorFont>
      <a:minorFont>
        <a:latin typeface="Times New Roman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18561</TotalTime>
  <Words>4608</Words>
  <Application>Microsoft Office PowerPoint</Application>
  <PresentationFormat>寬螢幕</PresentationFormat>
  <Paragraphs>538</Paragraphs>
  <Slides>62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1" baseType="lpstr"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HDOfficeLightV0</vt:lpstr>
      <vt:lpstr>APB-UART Design</vt:lpstr>
      <vt:lpstr>Agenda</vt:lpstr>
      <vt:lpstr>設計規格說明</vt:lpstr>
      <vt:lpstr>架構圖說明 - UART和APB在系統中的位置</vt:lpstr>
      <vt:lpstr>架構圖說明 - APB-UART Architecture</vt:lpstr>
      <vt:lpstr>TOP (APB-UART)</vt:lpstr>
      <vt:lpstr>TOP Architecture</vt:lpstr>
      <vt:lpstr>APB Bridge Master</vt:lpstr>
      <vt:lpstr>APB Bridge Slave</vt:lpstr>
      <vt:lpstr>APB 操作流程 &amp; FSM</vt:lpstr>
      <vt:lpstr>APB Bridge</vt:lpstr>
      <vt:lpstr>APB Bridge WRITE Waveform Spec (No wait states)</vt:lpstr>
      <vt:lpstr>APB Bridge WRITE Waveform Spec (No wait states)</vt:lpstr>
      <vt:lpstr>APB Bridge READ Waveform Spec (No wait states)</vt:lpstr>
      <vt:lpstr>APB Bridge READ Waveform Spec (No wait states)</vt:lpstr>
      <vt:lpstr>APB2UART_INTERFACE</vt:lpstr>
      <vt:lpstr>Register Interface (UART啟動前透過APB寫入REGIF設置)</vt:lpstr>
      <vt:lpstr>Register Interface</vt:lpstr>
      <vt:lpstr>UART</vt:lpstr>
      <vt:lpstr>UART Architecture</vt:lpstr>
      <vt:lpstr>Baud Rate 設計</vt:lpstr>
      <vt:lpstr>Baud Rate 設計可能會遇到的問題及預防方法</vt:lpstr>
      <vt:lpstr>Rx 設計細節</vt:lpstr>
      <vt:lpstr>Tx Controller的FSM</vt:lpstr>
      <vt:lpstr>Rx Controller怎麼檢測start bits</vt:lpstr>
      <vt:lpstr>Rx Controller的FSM</vt:lpstr>
      <vt:lpstr>Rx Controller 怎麼取值</vt:lpstr>
      <vt:lpstr>Rx Controller 怎麼驗證Parity bits</vt:lpstr>
      <vt:lpstr>Tx Done / Rx Done 怎麼偵測及清除 </vt:lpstr>
      <vt:lpstr>Error怎麼偵測及清除 </vt:lpstr>
      <vt:lpstr>Rx Controller 檢測錯誤可能會遇到的問題</vt:lpstr>
      <vt:lpstr>Interrupt</vt:lpstr>
      <vt:lpstr>Interrupt (對CPU發出中斷訊號)</vt:lpstr>
      <vt:lpstr>Status Register (Tx Done / Rx Done / Error ) </vt:lpstr>
      <vt:lpstr>Status Register (BR Config Error)</vt:lpstr>
      <vt:lpstr>Testbench</vt:lpstr>
      <vt:lpstr>Testbench 模擬CPU透過APB Bridge讀寫Register file操作(1/3)</vt:lpstr>
      <vt:lpstr>Testbench 模擬CPU透過APB Bridge讀寫Register file操作(2/3)</vt:lpstr>
      <vt:lpstr>Testbench 模擬CPU透過APB Bridge讀寫Register file操作(3/3)</vt:lpstr>
      <vt:lpstr>模擬結果</vt:lpstr>
      <vt:lpstr>基本功能測試</vt:lpstr>
      <vt:lpstr>1.比較無/奇/偶Parity Type功能的結果圖(1/3)</vt:lpstr>
      <vt:lpstr>1.比較無/奇/偶Parity Type功能的結果圖(2/3)</vt:lpstr>
      <vt:lpstr>1.比較無/奇/偶Parity Type功能的結果圖(3/3)</vt:lpstr>
      <vt:lpstr>2.支援多種資料長度對比圖(1/4)</vt:lpstr>
      <vt:lpstr>2.支援多種資料長度對比圖(2/4)</vt:lpstr>
      <vt:lpstr>2.支援多種資料長度對比圖(3/4)</vt:lpstr>
      <vt:lpstr>2.支援多種資料長度對比圖(4/4)</vt:lpstr>
      <vt:lpstr>3. 支援不同Baud rate的對比結果圖</vt:lpstr>
      <vt:lpstr>錯誤結果模擬</vt:lpstr>
      <vt:lpstr>1.非標準的Tx / Rx Baud Rate值模擬結果(1/2)</vt:lpstr>
      <vt:lpstr>1.非標準的Tx / Rx Baud Rate值模擬波形(2/2)</vt:lpstr>
      <vt:lpstr>2. Tx/Rx Baud Rate不匹配模擬結果(1/3)</vt:lpstr>
      <vt:lpstr>2. Tx/Rx Baud Rate不匹配波形 (2/3)</vt:lpstr>
      <vt:lpstr>2. Tx/Rx Baud Rate不匹配波形 (3/3)</vt:lpstr>
      <vt:lpstr>3.錯誤的frame size設定</vt:lpstr>
      <vt:lpstr>4.錯誤的parity type設定</vt:lpstr>
      <vt:lpstr>5.過小的頻率設定，不足產生baud rate</vt:lpstr>
      <vt:lpstr>Thank you!</vt:lpstr>
      <vt:lpstr>疑問</vt:lpstr>
      <vt:lpstr>造成的後果</vt:lpstr>
      <vt:lpstr>問題修正 : Interrupt (BR_config_error)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UART Study</dc:title>
  <dc:creator>NancyYang[楊雅雯]</dc:creator>
  <cp:lastModifiedBy>NancyYang[楊雅雯]</cp:lastModifiedBy>
  <cp:revision>224</cp:revision>
  <dcterms:created xsi:type="dcterms:W3CDTF">2024-08-13T03:06:37Z</dcterms:created>
  <dcterms:modified xsi:type="dcterms:W3CDTF">2024-12-31T06:46:05Z</dcterms:modified>
</cp:coreProperties>
</file>